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5"/>
  </p:sldMasterIdLst>
  <p:notesMasterIdLst>
    <p:notesMasterId r:id="rId21"/>
  </p:notesMasterIdLst>
  <p:sldIdLst>
    <p:sldId id="257" r:id="rId6"/>
    <p:sldId id="898" r:id="rId7"/>
    <p:sldId id="901" r:id="rId8"/>
    <p:sldId id="902" r:id="rId9"/>
    <p:sldId id="258" r:id="rId10"/>
    <p:sldId id="256" r:id="rId11"/>
    <p:sldId id="264" r:id="rId12"/>
    <p:sldId id="894" r:id="rId13"/>
    <p:sldId id="895" r:id="rId14"/>
    <p:sldId id="263" r:id="rId15"/>
    <p:sldId id="259" r:id="rId16"/>
    <p:sldId id="896" r:id="rId17"/>
    <p:sldId id="261" r:id="rId18"/>
    <p:sldId id="900" r:id="rId19"/>
    <p:sldId id="899"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944"/>
    <p:restoredTop sz="94694"/>
  </p:normalViewPr>
  <p:slideViewPr>
    <p:cSldViewPr snapToGrid="0" snapToObjects="1">
      <p:cViewPr varScale="1">
        <p:scale>
          <a:sx n="62" d="100"/>
          <a:sy n="62" d="100"/>
        </p:scale>
        <p:origin x="5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22" Type="http://schemas.openxmlformats.org/officeDocument/2006/relationships/presProps" Target="presProps.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1E19A5-4B94-7A4A-BB75-90B0FF13ECC7}" type="datetimeFigureOut">
              <a:rPr lang="en-US" smtClean="0"/>
              <a:t>10/9/2022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22AD1-E7F0-1D40-BA92-87198C024C8A}" type="slidenum">
              <a:rPr lang="en-US" smtClean="0"/>
              <a:t>‹#›</a:t>
            </a:fld>
            <a:endParaRPr lang="en-US"/>
          </a:p>
        </p:txBody>
      </p:sp>
    </p:spTree>
    <p:extLst>
      <p:ext uri="{BB962C8B-B14F-4D97-AF65-F5344CB8AC3E}">
        <p14:creationId xmlns:p14="http://schemas.microsoft.com/office/powerpoint/2010/main" val="21285345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353E9229-030E-1040-B1E4-B45B7EF227DE}" type="slidenum">
              <a:rPr lang="en-US" smtClean="0"/>
              <a:t>8</a:t>
            </a:fld>
            <a:endParaRPr lang="en-US"/>
          </a:p>
        </p:txBody>
      </p:sp>
    </p:spTree>
    <p:extLst>
      <p:ext uri="{BB962C8B-B14F-4D97-AF65-F5344CB8AC3E}">
        <p14:creationId xmlns:p14="http://schemas.microsoft.com/office/powerpoint/2010/main" val="34104698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22AD1-E7F0-1D40-BA92-87198C024C8A}" type="slidenum">
              <a:rPr lang="en-US" smtClean="0"/>
              <a:t>14</a:t>
            </a:fld>
            <a:endParaRPr lang="en-US"/>
          </a:p>
        </p:txBody>
      </p:sp>
    </p:spTree>
    <p:extLst>
      <p:ext uri="{BB962C8B-B14F-4D97-AF65-F5344CB8AC3E}">
        <p14:creationId xmlns:p14="http://schemas.microsoft.com/office/powerpoint/2010/main" val="27899187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D22AD1-E7F0-1D40-BA92-87198C024C8A}" type="slidenum">
              <a:rPr lang="en-US" smtClean="0"/>
              <a:t>15</a:t>
            </a:fld>
            <a:endParaRPr lang="en-US"/>
          </a:p>
        </p:txBody>
      </p:sp>
    </p:spTree>
    <p:extLst>
      <p:ext uri="{BB962C8B-B14F-4D97-AF65-F5344CB8AC3E}">
        <p14:creationId xmlns:p14="http://schemas.microsoft.com/office/powerpoint/2010/main" val="2780046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5D5CFC-5B6B-2E1F-A7DD-4C4D09B8650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964D92ED-6D97-D190-3F51-92B4E4337E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597FFE7-DDAE-97AA-50F4-26C72429D8E9}"/>
              </a:ext>
            </a:extLst>
          </p:cNvPr>
          <p:cNvSpPr>
            <a:spLocks noGrp="1"/>
          </p:cNvSpPr>
          <p:nvPr>
            <p:ph type="dt" sz="half" idx="10"/>
          </p:nvPr>
        </p:nvSpPr>
        <p:spPr/>
        <p:txBody>
          <a:bodyPr/>
          <a:lstStyle/>
          <a:p>
            <a:fld id="{27DD786E-F6E9-E943-AC70-17D4A86CF7FC}" type="datetime1">
              <a:rPr lang="en-AU" smtClean="0"/>
              <a:t>9/10/2022</a:t>
            </a:fld>
            <a:endParaRPr lang="en-US"/>
          </a:p>
        </p:txBody>
      </p:sp>
      <p:sp>
        <p:nvSpPr>
          <p:cNvPr id="5" name="Footer Placeholder 4">
            <a:extLst>
              <a:ext uri="{FF2B5EF4-FFF2-40B4-BE49-F238E27FC236}">
                <a16:creationId xmlns:a16="http://schemas.microsoft.com/office/drawing/2014/main" id="{C6B39B7A-A8AC-57B6-CB38-770AB9A074A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B3210-E4DA-37E4-469D-96F8724171FC}"/>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4229209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2F8E62-4207-9C51-30AB-BC4C82CDC30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56274C6-C41F-2C9A-232C-13165075FF69}"/>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5A93962-FB2F-0C38-A2CC-AACD0CCBDDF0}"/>
              </a:ext>
            </a:extLst>
          </p:cNvPr>
          <p:cNvSpPr>
            <a:spLocks noGrp="1"/>
          </p:cNvSpPr>
          <p:nvPr>
            <p:ph type="dt" sz="half" idx="10"/>
          </p:nvPr>
        </p:nvSpPr>
        <p:spPr/>
        <p:txBody>
          <a:bodyPr/>
          <a:lstStyle/>
          <a:p>
            <a:fld id="{ECDA1126-22B9-A946-AD2D-58B18E3135FF}" type="datetime1">
              <a:rPr lang="en-AU" smtClean="0"/>
              <a:t>9/10/2022</a:t>
            </a:fld>
            <a:endParaRPr lang="en-US"/>
          </a:p>
        </p:txBody>
      </p:sp>
      <p:sp>
        <p:nvSpPr>
          <p:cNvPr id="5" name="Footer Placeholder 4">
            <a:extLst>
              <a:ext uri="{FF2B5EF4-FFF2-40B4-BE49-F238E27FC236}">
                <a16:creationId xmlns:a16="http://schemas.microsoft.com/office/drawing/2014/main" id="{F9903F32-C71E-D35B-647F-DEACBD603C0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D56CB1D-9095-237D-9C16-C1BCE7F075C5}"/>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3128609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4364F3C-27F3-15CD-AE78-492277423589}"/>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8205B00-A9F2-5C37-F5A0-3B9E22B14101}"/>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BDA2854-4700-8BBA-8A86-14CCA474EB38}"/>
              </a:ext>
            </a:extLst>
          </p:cNvPr>
          <p:cNvSpPr>
            <a:spLocks noGrp="1"/>
          </p:cNvSpPr>
          <p:nvPr>
            <p:ph type="dt" sz="half" idx="10"/>
          </p:nvPr>
        </p:nvSpPr>
        <p:spPr/>
        <p:txBody>
          <a:bodyPr/>
          <a:lstStyle/>
          <a:p>
            <a:fld id="{3AA02083-01E0-8542-A226-72321811201A}" type="datetime1">
              <a:rPr lang="en-AU" smtClean="0"/>
              <a:t>9/10/2022</a:t>
            </a:fld>
            <a:endParaRPr lang="en-US"/>
          </a:p>
        </p:txBody>
      </p:sp>
      <p:sp>
        <p:nvSpPr>
          <p:cNvPr id="5" name="Footer Placeholder 4">
            <a:extLst>
              <a:ext uri="{FF2B5EF4-FFF2-40B4-BE49-F238E27FC236}">
                <a16:creationId xmlns:a16="http://schemas.microsoft.com/office/drawing/2014/main" id="{C56D7B15-F77C-7C63-FB37-8B29B76FFA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855B8E-E6CD-F055-6106-0646A321EBBB}"/>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705519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F8C00-A632-D9CD-9F13-9A9C5E687282}"/>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021FE93-21FE-0409-C7A7-BDCAC7536073}"/>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333CDBF-DDD6-E880-F108-67BEF1BB2B3C}"/>
              </a:ext>
            </a:extLst>
          </p:cNvPr>
          <p:cNvSpPr>
            <a:spLocks noGrp="1"/>
          </p:cNvSpPr>
          <p:nvPr>
            <p:ph type="dt" sz="half" idx="10"/>
          </p:nvPr>
        </p:nvSpPr>
        <p:spPr/>
        <p:txBody>
          <a:bodyPr/>
          <a:lstStyle/>
          <a:p>
            <a:fld id="{094EE24A-1AE9-414C-B9F6-D4B6214777D5}" type="datetime1">
              <a:rPr lang="en-AU" smtClean="0"/>
              <a:t>9/10/2022</a:t>
            </a:fld>
            <a:endParaRPr lang="en-US"/>
          </a:p>
        </p:txBody>
      </p:sp>
      <p:sp>
        <p:nvSpPr>
          <p:cNvPr id="5" name="Footer Placeholder 4">
            <a:extLst>
              <a:ext uri="{FF2B5EF4-FFF2-40B4-BE49-F238E27FC236}">
                <a16:creationId xmlns:a16="http://schemas.microsoft.com/office/drawing/2014/main" id="{32A6DB8A-416B-2713-DEEC-988873D79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3FAA92-36BE-AE27-7A48-3235512FAEEB}"/>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3563902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44650-CC25-17BE-71C3-E763A43CC00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B3E0266-E515-DD8C-A15D-0F60A0EE3A4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FFFC77B-B39F-B971-F6BA-0C1578FB8831}"/>
              </a:ext>
            </a:extLst>
          </p:cNvPr>
          <p:cNvSpPr>
            <a:spLocks noGrp="1"/>
          </p:cNvSpPr>
          <p:nvPr>
            <p:ph type="dt" sz="half" idx="10"/>
          </p:nvPr>
        </p:nvSpPr>
        <p:spPr/>
        <p:txBody>
          <a:bodyPr/>
          <a:lstStyle/>
          <a:p>
            <a:fld id="{C643B321-57CC-9743-806A-79CF65DF88D5}" type="datetime1">
              <a:rPr lang="en-AU" smtClean="0"/>
              <a:t>9/10/2022</a:t>
            </a:fld>
            <a:endParaRPr lang="en-US"/>
          </a:p>
        </p:txBody>
      </p:sp>
      <p:sp>
        <p:nvSpPr>
          <p:cNvPr id="5" name="Footer Placeholder 4">
            <a:extLst>
              <a:ext uri="{FF2B5EF4-FFF2-40B4-BE49-F238E27FC236}">
                <a16:creationId xmlns:a16="http://schemas.microsoft.com/office/drawing/2014/main" id="{B2C8D2A2-1460-CCFB-B646-28D2AD1A70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BB727D-BADA-7AFF-E90A-3C0A55975CF8}"/>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0027477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3A254-8203-6A55-66BE-02531C163E55}"/>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DD7D5B71-BCDB-765A-4929-F2D4AD3B8780}"/>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596C2A4-538A-56DE-75B7-A10304A6CC6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357F50F-7CBB-9593-1739-7AC20BA565B9}"/>
              </a:ext>
            </a:extLst>
          </p:cNvPr>
          <p:cNvSpPr>
            <a:spLocks noGrp="1"/>
          </p:cNvSpPr>
          <p:nvPr>
            <p:ph type="dt" sz="half" idx="10"/>
          </p:nvPr>
        </p:nvSpPr>
        <p:spPr/>
        <p:txBody>
          <a:bodyPr/>
          <a:lstStyle/>
          <a:p>
            <a:fld id="{F26C3FCC-6A00-524B-8626-4219B4FF8F36}" type="datetime1">
              <a:rPr lang="en-AU" smtClean="0"/>
              <a:t>9/10/2022</a:t>
            </a:fld>
            <a:endParaRPr lang="en-US"/>
          </a:p>
        </p:txBody>
      </p:sp>
      <p:sp>
        <p:nvSpPr>
          <p:cNvPr id="6" name="Footer Placeholder 5">
            <a:extLst>
              <a:ext uri="{FF2B5EF4-FFF2-40B4-BE49-F238E27FC236}">
                <a16:creationId xmlns:a16="http://schemas.microsoft.com/office/drawing/2014/main" id="{6A2C7114-55D4-71F3-A4AC-E855887C649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B2752E-95B6-D500-ADBD-5D2356B4AA51}"/>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2281519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7833EC-8A11-72E0-EEEC-BDC19C43714A}"/>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097EC948-AF4B-A85D-2E2F-5E20F7AC81A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7334A07-2D4A-077C-0028-D67CC309682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993B1681-D313-8220-7C1B-74295793BD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5D942EB-6795-42B8-9C18-4B33D20CABC4}"/>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02A6A5F7-E049-F9E2-6B26-00D736D1A9F5}"/>
              </a:ext>
            </a:extLst>
          </p:cNvPr>
          <p:cNvSpPr>
            <a:spLocks noGrp="1"/>
          </p:cNvSpPr>
          <p:nvPr>
            <p:ph type="dt" sz="half" idx="10"/>
          </p:nvPr>
        </p:nvSpPr>
        <p:spPr/>
        <p:txBody>
          <a:bodyPr/>
          <a:lstStyle/>
          <a:p>
            <a:fld id="{5662B6D7-F810-3249-AB0A-566EB01F8149}" type="datetime1">
              <a:rPr lang="en-AU" smtClean="0"/>
              <a:t>9/10/2022</a:t>
            </a:fld>
            <a:endParaRPr lang="en-US"/>
          </a:p>
        </p:txBody>
      </p:sp>
      <p:sp>
        <p:nvSpPr>
          <p:cNvPr id="8" name="Footer Placeholder 7">
            <a:extLst>
              <a:ext uri="{FF2B5EF4-FFF2-40B4-BE49-F238E27FC236}">
                <a16:creationId xmlns:a16="http://schemas.microsoft.com/office/drawing/2014/main" id="{90923E99-62C4-152C-A17F-F4D168AA15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74C9863-DF0C-211B-5574-362B891904A8}"/>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2015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5D304-ED11-9429-C52D-C41E2FBC8C26}"/>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9B27FC0-5F36-C901-FA97-633D46F7BAC9}"/>
              </a:ext>
            </a:extLst>
          </p:cNvPr>
          <p:cNvSpPr>
            <a:spLocks noGrp="1"/>
          </p:cNvSpPr>
          <p:nvPr>
            <p:ph type="dt" sz="half" idx="10"/>
          </p:nvPr>
        </p:nvSpPr>
        <p:spPr/>
        <p:txBody>
          <a:bodyPr/>
          <a:lstStyle/>
          <a:p>
            <a:fld id="{B76E62DF-2FC8-344E-9AFE-C3B38C146328}" type="datetime1">
              <a:rPr lang="en-AU" smtClean="0"/>
              <a:t>9/10/2022</a:t>
            </a:fld>
            <a:endParaRPr lang="en-US"/>
          </a:p>
        </p:txBody>
      </p:sp>
      <p:sp>
        <p:nvSpPr>
          <p:cNvPr id="4" name="Footer Placeholder 3">
            <a:extLst>
              <a:ext uri="{FF2B5EF4-FFF2-40B4-BE49-F238E27FC236}">
                <a16:creationId xmlns:a16="http://schemas.microsoft.com/office/drawing/2014/main" id="{DE96F44A-C112-CF38-C06F-D9669CB5C3F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5801F85-907B-579C-BCB1-3D8148CEBBB8}"/>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823754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1609B-D678-3A2F-64A7-86798D7EFE4A}"/>
              </a:ext>
            </a:extLst>
          </p:cNvPr>
          <p:cNvSpPr>
            <a:spLocks noGrp="1"/>
          </p:cNvSpPr>
          <p:nvPr>
            <p:ph type="dt" sz="half" idx="10"/>
          </p:nvPr>
        </p:nvSpPr>
        <p:spPr/>
        <p:txBody>
          <a:bodyPr/>
          <a:lstStyle/>
          <a:p>
            <a:fld id="{9DF12D66-103B-294A-9535-3B95C2BCD493}" type="datetime1">
              <a:rPr lang="en-AU" smtClean="0"/>
              <a:t>9/10/2022</a:t>
            </a:fld>
            <a:endParaRPr lang="en-US"/>
          </a:p>
        </p:txBody>
      </p:sp>
      <p:sp>
        <p:nvSpPr>
          <p:cNvPr id="3" name="Footer Placeholder 2">
            <a:extLst>
              <a:ext uri="{FF2B5EF4-FFF2-40B4-BE49-F238E27FC236}">
                <a16:creationId xmlns:a16="http://schemas.microsoft.com/office/drawing/2014/main" id="{04391BDD-5D5B-A85E-C7B9-041CB3A1146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999C501-FC4A-EA1C-08E7-968DF393AADB}"/>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727466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1D2C5-9351-5988-E999-83197BCE468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2A3737B5-73D4-1851-90DE-08AA1E2825B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CC6A4919-0E01-31A4-84BF-E3F0B556F8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0A29882A-527F-E71E-334D-DEB5FCE52EC2}"/>
              </a:ext>
            </a:extLst>
          </p:cNvPr>
          <p:cNvSpPr>
            <a:spLocks noGrp="1"/>
          </p:cNvSpPr>
          <p:nvPr>
            <p:ph type="dt" sz="half" idx="10"/>
          </p:nvPr>
        </p:nvSpPr>
        <p:spPr/>
        <p:txBody>
          <a:bodyPr/>
          <a:lstStyle/>
          <a:p>
            <a:fld id="{3FF8EF29-DE4E-BA44-A13C-A71685DE1095}" type="datetime1">
              <a:rPr lang="en-AU" smtClean="0"/>
              <a:t>9/10/2022</a:t>
            </a:fld>
            <a:endParaRPr lang="en-US"/>
          </a:p>
        </p:txBody>
      </p:sp>
      <p:sp>
        <p:nvSpPr>
          <p:cNvPr id="6" name="Footer Placeholder 5">
            <a:extLst>
              <a:ext uri="{FF2B5EF4-FFF2-40B4-BE49-F238E27FC236}">
                <a16:creationId xmlns:a16="http://schemas.microsoft.com/office/drawing/2014/main" id="{4215708D-082E-C513-5D30-00DC578E28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2D1498-0D51-1A2C-7DDF-5595641839CC}"/>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1999066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BDC93-6EEE-7A8F-54AB-3A7D333D0AF9}"/>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EF63EFB-6A55-DB08-646C-11CBF5DB32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CAE98C2-7C1A-811F-4221-9CB0033C415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A59CE14-453B-F143-4D8E-D3343350715E}"/>
              </a:ext>
            </a:extLst>
          </p:cNvPr>
          <p:cNvSpPr>
            <a:spLocks noGrp="1"/>
          </p:cNvSpPr>
          <p:nvPr>
            <p:ph type="dt" sz="half" idx="10"/>
          </p:nvPr>
        </p:nvSpPr>
        <p:spPr/>
        <p:txBody>
          <a:bodyPr/>
          <a:lstStyle/>
          <a:p>
            <a:fld id="{536CE78B-8F41-E249-87AE-4A2467C4CAF5}" type="datetime1">
              <a:rPr lang="en-AU" smtClean="0"/>
              <a:t>9/10/2022</a:t>
            </a:fld>
            <a:endParaRPr lang="en-US"/>
          </a:p>
        </p:txBody>
      </p:sp>
      <p:sp>
        <p:nvSpPr>
          <p:cNvPr id="6" name="Footer Placeholder 5">
            <a:extLst>
              <a:ext uri="{FF2B5EF4-FFF2-40B4-BE49-F238E27FC236}">
                <a16:creationId xmlns:a16="http://schemas.microsoft.com/office/drawing/2014/main" id="{9E835EA1-C6B0-D369-E46F-AD4BB8936C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B135562-3053-CD4D-7CC9-A9E48BE2439A}"/>
              </a:ext>
            </a:extLst>
          </p:cNvPr>
          <p:cNvSpPr>
            <a:spLocks noGrp="1"/>
          </p:cNvSpPr>
          <p:nvPr>
            <p:ph type="sldNum" sz="quarter" idx="12"/>
          </p:nvPr>
        </p:nvSpPr>
        <p:spPr/>
        <p:txBody>
          <a:bodyPr/>
          <a:lstStyle/>
          <a:p>
            <a:fld id="{1C90C632-DEF8-F047-B210-DCDCD8E16980}" type="slidenum">
              <a:rPr lang="en-US" smtClean="0"/>
              <a:t>‹#›</a:t>
            </a:fld>
            <a:endParaRPr lang="en-US"/>
          </a:p>
        </p:txBody>
      </p:sp>
    </p:spTree>
    <p:extLst>
      <p:ext uri="{BB962C8B-B14F-4D97-AF65-F5344CB8AC3E}">
        <p14:creationId xmlns:p14="http://schemas.microsoft.com/office/powerpoint/2010/main" val="13758776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D743276-172D-2F5E-70DE-8A8B4547B20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8CA5271-A925-B170-633C-0407DB01CFF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0DD6640-ACE9-6B9E-3F12-FBAB8B4CD29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DE6B56-1350-F347-8152-D1CBF1BED2D2}" type="datetime1">
              <a:rPr lang="en-AU" smtClean="0"/>
              <a:t>9/10/2022</a:t>
            </a:fld>
            <a:endParaRPr lang="en-US"/>
          </a:p>
        </p:txBody>
      </p:sp>
      <p:sp>
        <p:nvSpPr>
          <p:cNvPr id="5" name="Footer Placeholder 4">
            <a:extLst>
              <a:ext uri="{FF2B5EF4-FFF2-40B4-BE49-F238E27FC236}">
                <a16:creationId xmlns:a16="http://schemas.microsoft.com/office/drawing/2014/main" id="{766F1DC6-DACB-BF4E-AC79-A55515B4BC2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FBDE57-374E-7E4A-0CFC-F2EA37A37F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90C632-DEF8-F047-B210-DCDCD8E16980}" type="slidenum">
              <a:rPr lang="en-US" smtClean="0"/>
              <a:t>‹#›</a:t>
            </a:fld>
            <a:endParaRPr lang="en-US"/>
          </a:p>
        </p:txBody>
      </p:sp>
    </p:spTree>
    <p:extLst>
      <p:ext uri="{BB962C8B-B14F-4D97-AF65-F5344CB8AC3E}">
        <p14:creationId xmlns:p14="http://schemas.microsoft.com/office/powerpoint/2010/main" val="5618296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37DBC1-513A-2B4A-A20E-A459CA46F85A}"/>
              </a:ext>
            </a:extLst>
          </p:cNvPr>
          <p:cNvSpPr txBox="1"/>
          <p:nvPr/>
        </p:nvSpPr>
        <p:spPr>
          <a:xfrm>
            <a:off x="5330757" y="1502643"/>
            <a:ext cx="5876848" cy="4770537"/>
          </a:xfrm>
          <a:prstGeom prst="rect">
            <a:avLst/>
          </a:prstGeom>
          <a:noFill/>
        </p:spPr>
        <p:txBody>
          <a:bodyPr wrap="square" rtlCol="0">
            <a:spAutoFit/>
          </a:bodyPr>
          <a:lstStyle/>
          <a:p>
            <a:pPr algn="r"/>
            <a:r>
              <a:rPr lang="en-US" sz="4000" dirty="0">
                <a:latin typeface="+mj-lt"/>
              </a:rPr>
              <a:t>LFA 2 Strengthening Assessment Design </a:t>
            </a:r>
          </a:p>
          <a:p>
            <a:endParaRPr lang="en-US" sz="3200" dirty="0">
              <a:latin typeface="+mj-lt"/>
            </a:endParaRPr>
          </a:p>
          <a:p>
            <a:endParaRPr lang="en-US" sz="3200" dirty="0">
              <a:latin typeface="+mj-lt"/>
            </a:endParaRPr>
          </a:p>
          <a:p>
            <a:pPr algn="r"/>
            <a:r>
              <a:rPr lang="en-US" sz="3200" i="1" dirty="0">
                <a:latin typeface="+mj-lt"/>
              </a:rPr>
              <a:t>2.2 Investigation: Part B Booklet– </a:t>
            </a:r>
          </a:p>
          <a:p>
            <a:pPr algn="r"/>
            <a:r>
              <a:rPr lang="en-US" sz="3200" i="1" dirty="0">
                <a:latin typeface="+mj-lt"/>
              </a:rPr>
              <a:t>How strong is our current assessment design?</a:t>
            </a:r>
          </a:p>
          <a:p>
            <a:pPr algn="r"/>
            <a:r>
              <a:rPr lang="en-US" sz="3200" i="1" dirty="0">
                <a:latin typeface="+mj-lt"/>
              </a:rPr>
              <a:t> </a:t>
            </a:r>
          </a:p>
          <a:p>
            <a:pPr algn="r"/>
            <a:endParaRPr lang="en-US" sz="3200" i="1" dirty="0">
              <a:latin typeface="+mj-lt"/>
            </a:endParaRPr>
          </a:p>
        </p:txBody>
      </p:sp>
      <p:pic>
        <p:nvPicPr>
          <p:cNvPr id="4" name="Picture 3" descr="Graphical user interface&#10;&#10;Description automatically generated with medium confidence">
            <a:extLst>
              <a:ext uri="{FF2B5EF4-FFF2-40B4-BE49-F238E27FC236}">
                <a16:creationId xmlns:a16="http://schemas.microsoft.com/office/drawing/2014/main" id="{C5AB05E5-7418-CB4E-9425-A4B2404176A1}"/>
              </a:ext>
            </a:extLst>
          </p:cNvPr>
          <p:cNvPicPr>
            <a:picLocks noChangeAspect="1"/>
          </p:cNvPicPr>
          <p:nvPr/>
        </p:nvPicPr>
        <p:blipFill rotWithShape="1">
          <a:blip r:embed="rId2"/>
          <a:srcRect l="38354" t="37638" r="45788" b="42078"/>
          <a:stretch/>
        </p:blipFill>
        <p:spPr>
          <a:xfrm>
            <a:off x="155643" y="1289953"/>
            <a:ext cx="4786176" cy="4278094"/>
          </a:xfrm>
          <a:prstGeom prst="rect">
            <a:avLst/>
          </a:prstGeom>
        </p:spPr>
      </p:pic>
    </p:spTree>
    <p:extLst>
      <p:ext uri="{BB962C8B-B14F-4D97-AF65-F5344CB8AC3E}">
        <p14:creationId xmlns:p14="http://schemas.microsoft.com/office/powerpoint/2010/main" val="35772327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EFEA7-6982-7545-9F8B-258B763F6978}"/>
              </a:ext>
            </a:extLst>
          </p:cNvPr>
          <p:cNvSpPr txBox="1"/>
          <p:nvPr/>
        </p:nvSpPr>
        <p:spPr>
          <a:xfrm>
            <a:off x="357352" y="294290"/>
            <a:ext cx="11634951" cy="6801862"/>
          </a:xfrm>
          <a:prstGeom prst="rect">
            <a:avLst/>
          </a:prstGeom>
          <a:noFill/>
        </p:spPr>
        <p:txBody>
          <a:bodyPr wrap="square" rtlCol="0">
            <a:spAutoFit/>
          </a:bodyPr>
          <a:lstStyle/>
          <a:p>
            <a:pPr>
              <a:spcBef>
                <a:spcPts val="1200"/>
              </a:spcBef>
              <a:spcAft>
                <a:spcPts val="1200"/>
              </a:spcAft>
            </a:pPr>
            <a:r>
              <a:rPr lang="en-US" sz="2800" dirty="0">
                <a:solidFill>
                  <a:srgbClr val="0070C0"/>
                </a:solidFill>
                <a:latin typeface="+mj-lt"/>
              </a:rPr>
              <a:t>WORKSHOP 2. Teacher conversation with students</a:t>
            </a:r>
          </a:p>
          <a:p>
            <a:pPr>
              <a:spcBef>
                <a:spcPts val="1200"/>
              </a:spcBef>
              <a:spcAft>
                <a:spcPts val="1200"/>
              </a:spcAft>
            </a:pPr>
            <a:r>
              <a:rPr lang="en-US" sz="2000" dirty="0">
                <a:latin typeface="+mj-lt"/>
              </a:rPr>
              <a:t>At least one teacher from each teacher team volunteers to chat with 3-4 students who experienced this Unit in the unit of work in their class.</a:t>
            </a:r>
          </a:p>
          <a:p>
            <a:pPr marL="342900" indent="-342900">
              <a:spcBef>
                <a:spcPts val="1200"/>
              </a:spcBef>
              <a:spcAft>
                <a:spcPts val="1200"/>
              </a:spcAft>
              <a:buAutoNum type="arabicPeriod"/>
            </a:pPr>
            <a:r>
              <a:rPr lang="en-US" sz="2000" dirty="0">
                <a:latin typeface="+mj-lt"/>
              </a:rPr>
              <a:t>Teacher begins by inviting students to share how they experienced this unit, in terms of their learning and how well they think their assessments accurately revealed their learning progress.</a:t>
            </a:r>
          </a:p>
          <a:p>
            <a:pPr marL="342900" indent="-342900">
              <a:spcBef>
                <a:spcPts val="1200"/>
              </a:spcBef>
              <a:spcAft>
                <a:spcPts val="1200"/>
              </a:spcAft>
              <a:buAutoNum type="arabicPeriod"/>
            </a:pPr>
            <a:r>
              <a:rPr lang="en-US" sz="2000" dirty="0">
                <a:latin typeface="+mj-lt"/>
              </a:rPr>
              <a:t>Teacher invites students to offer ideas as to how they think assessments could better reveal what they know, understand and can do. Teacher teases out feelings, attitudes and motivations students experienced during the learning and assessments.</a:t>
            </a:r>
          </a:p>
          <a:p>
            <a:pPr marL="342900" indent="-342900">
              <a:spcBef>
                <a:spcPts val="1200"/>
              </a:spcBef>
              <a:spcAft>
                <a:spcPts val="1200"/>
              </a:spcAft>
              <a:buAutoNum type="arabicPeriod"/>
            </a:pPr>
            <a:r>
              <a:rPr lang="en-US" sz="2000" dirty="0">
                <a:latin typeface="+mj-lt"/>
              </a:rPr>
              <a:t>Teacher shares with students what their teacher team discovered during their KUBD collaborative analysis of the Unit. Teacher invites comments and challenges from students.</a:t>
            </a:r>
          </a:p>
          <a:p>
            <a:pPr marL="342900" indent="-342900">
              <a:spcBef>
                <a:spcPts val="1200"/>
              </a:spcBef>
              <a:spcAft>
                <a:spcPts val="1200"/>
              </a:spcAft>
              <a:buAutoNum type="arabicPeriod"/>
            </a:pPr>
            <a:r>
              <a:rPr lang="en-US" sz="2000" dirty="0">
                <a:latin typeface="+mj-lt"/>
              </a:rPr>
              <a:t>Using the lead like …’if we were to offer this Unit again, how could could we strengthen both the learning and assessment experience for you all…’ teacher invites student ideas and perspectives on strengthening the overall unit design. </a:t>
            </a:r>
          </a:p>
          <a:p>
            <a:pPr marL="342900" indent="-342900">
              <a:spcBef>
                <a:spcPts val="1200"/>
              </a:spcBef>
              <a:spcAft>
                <a:spcPts val="1200"/>
              </a:spcAft>
              <a:buAutoNum type="arabicPeriod"/>
            </a:pPr>
            <a:endParaRPr lang="en-US" sz="2000" dirty="0">
              <a:latin typeface="+mj-lt"/>
            </a:endParaRPr>
          </a:p>
          <a:p>
            <a:endParaRPr lang="en-US" dirty="0"/>
          </a:p>
        </p:txBody>
      </p:sp>
      <p:pic>
        <p:nvPicPr>
          <p:cNvPr id="5" name="Picture 4" descr="Graphical user interface&#10;&#10;Description automatically generated with medium confidence">
            <a:extLst>
              <a:ext uri="{FF2B5EF4-FFF2-40B4-BE49-F238E27FC236}">
                <a16:creationId xmlns:a16="http://schemas.microsoft.com/office/drawing/2014/main" id="{A4D2BE41-BF25-9249-B166-2A748C67C291}"/>
              </a:ext>
            </a:extLst>
          </p:cNvPr>
          <p:cNvPicPr>
            <a:picLocks noChangeAspect="1"/>
          </p:cNvPicPr>
          <p:nvPr/>
        </p:nvPicPr>
        <p:blipFill rotWithShape="1">
          <a:blip r:embed="rId2"/>
          <a:srcRect l="38354" t="37638" r="45788" b="42078"/>
          <a:stretch/>
        </p:blipFill>
        <p:spPr>
          <a:xfrm>
            <a:off x="10594428" y="104605"/>
            <a:ext cx="1491879" cy="1333507"/>
          </a:xfrm>
          <a:prstGeom prst="rect">
            <a:avLst/>
          </a:prstGeom>
        </p:spPr>
      </p:pic>
      <p:sp>
        <p:nvSpPr>
          <p:cNvPr id="6" name="Slide Number Placeholder 5">
            <a:extLst>
              <a:ext uri="{FF2B5EF4-FFF2-40B4-BE49-F238E27FC236}">
                <a16:creationId xmlns:a16="http://schemas.microsoft.com/office/drawing/2014/main" id="{A75DF823-C322-AA4F-B364-DD9A45DE9CF3}"/>
              </a:ext>
            </a:extLst>
          </p:cNvPr>
          <p:cNvSpPr>
            <a:spLocks noGrp="1"/>
          </p:cNvSpPr>
          <p:nvPr>
            <p:ph type="sldNum" sz="quarter" idx="12"/>
          </p:nvPr>
        </p:nvSpPr>
        <p:spPr/>
        <p:txBody>
          <a:bodyPr/>
          <a:lstStyle/>
          <a:p>
            <a:fld id="{1C90C632-DEF8-F047-B210-DCDCD8E16980}" type="slidenum">
              <a:rPr lang="en-US" smtClean="0"/>
              <a:t>10</a:t>
            </a:fld>
            <a:endParaRPr lang="en-US"/>
          </a:p>
        </p:txBody>
      </p:sp>
      <p:sp>
        <p:nvSpPr>
          <p:cNvPr id="2" name="Rectangle 1">
            <a:extLst>
              <a:ext uri="{FF2B5EF4-FFF2-40B4-BE49-F238E27FC236}">
                <a16:creationId xmlns:a16="http://schemas.microsoft.com/office/drawing/2014/main" id="{535BC986-6163-55E4-C26E-7B76375A1F39}"/>
              </a:ext>
            </a:extLst>
          </p:cNvPr>
          <p:cNvSpPr/>
          <p:nvPr/>
        </p:nvSpPr>
        <p:spPr>
          <a:xfrm>
            <a:off x="8171234" y="11922"/>
            <a:ext cx="4020766" cy="357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Student experiences </a:t>
            </a:r>
          </a:p>
        </p:txBody>
      </p:sp>
    </p:spTree>
    <p:extLst>
      <p:ext uri="{BB962C8B-B14F-4D97-AF65-F5344CB8AC3E}">
        <p14:creationId xmlns:p14="http://schemas.microsoft.com/office/powerpoint/2010/main" val="12703937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1E443D5-47D8-344B-B0F9-5555E74E5E38}"/>
              </a:ext>
            </a:extLst>
          </p:cNvPr>
          <p:cNvSpPr txBox="1"/>
          <p:nvPr/>
        </p:nvSpPr>
        <p:spPr>
          <a:xfrm>
            <a:off x="614145" y="402021"/>
            <a:ext cx="8810368" cy="646331"/>
          </a:xfrm>
          <a:prstGeom prst="rect">
            <a:avLst/>
          </a:prstGeom>
          <a:noFill/>
        </p:spPr>
        <p:txBody>
          <a:bodyPr wrap="square" rtlCol="0">
            <a:spAutoFit/>
          </a:bodyPr>
          <a:lstStyle/>
          <a:p>
            <a:r>
              <a:rPr lang="en-US" dirty="0">
                <a:latin typeface="+mj-lt"/>
              </a:rPr>
              <a:t>Insights and Implications from discussions with students for strengthening Unit learning and assessment design</a:t>
            </a:r>
          </a:p>
        </p:txBody>
      </p:sp>
      <p:pic>
        <p:nvPicPr>
          <p:cNvPr id="6" name="Picture 5" descr="Graphical user interface&#10;&#10;Description automatically generated with medium confidence">
            <a:extLst>
              <a:ext uri="{FF2B5EF4-FFF2-40B4-BE49-F238E27FC236}">
                <a16:creationId xmlns:a16="http://schemas.microsoft.com/office/drawing/2014/main" id="{6DF77A89-639A-7747-AB2E-5287EE14D213}"/>
              </a:ext>
            </a:extLst>
          </p:cNvPr>
          <p:cNvPicPr>
            <a:picLocks noChangeAspect="1"/>
          </p:cNvPicPr>
          <p:nvPr/>
        </p:nvPicPr>
        <p:blipFill rotWithShape="1">
          <a:blip r:embed="rId2"/>
          <a:srcRect l="38354" t="37638" r="45788" b="42078"/>
          <a:stretch/>
        </p:blipFill>
        <p:spPr>
          <a:xfrm>
            <a:off x="10247198" y="104605"/>
            <a:ext cx="1839109" cy="1643876"/>
          </a:xfrm>
          <a:prstGeom prst="rect">
            <a:avLst/>
          </a:prstGeom>
        </p:spPr>
      </p:pic>
      <p:sp>
        <p:nvSpPr>
          <p:cNvPr id="2" name="Slide Number Placeholder 1">
            <a:extLst>
              <a:ext uri="{FF2B5EF4-FFF2-40B4-BE49-F238E27FC236}">
                <a16:creationId xmlns:a16="http://schemas.microsoft.com/office/drawing/2014/main" id="{1F2B1F12-B4A9-FC48-95D7-6307786786F9}"/>
              </a:ext>
            </a:extLst>
          </p:cNvPr>
          <p:cNvSpPr>
            <a:spLocks noGrp="1"/>
          </p:cNvSpPr>
          <p:nvPr>
            <p:ph type="sldNum" sz="quarter" idx="12"/>
          </p:nvPr>
        </p:nvSpPr>
        <p:spPr/>
        <p:txBody>
          <a:bodyPr/>
          <a:lstStyle/>
          <a:p>
            <a:fld id="{1C90C632-DEF8-F047-B210-DCDCD8E16980}" type="slidenum">
              <a:rPr lang="en-US" smtClean="0"/>
              <a:t>11</a:t>
            </a:fld>
            <a:endParaRPr lang="en-US"/>
          </a:p>
        </p:txBody>
      </p:sp>
      <p:sp>
        <p:nvSpPr>
          <p:cNvPr id="3" name="Rectangle 2">
            <a:extLst>
              <a:ext uri="{FF2B5EF4-FFF2-40B4-BE49-F238E27FC236}">
                <a16:creationId xmlns:a16="http://schemas.microsoft.com/office/drawing/2014/main" id="{EEF2CD5A-3CDA-E1A3-8C37-512E08586CD0}"/>
              </a:ext>
            </a:extLst>
          </p:cNvPr>
          <p:cNvSpPr/>
          <p:nvPr/>
        </p:nvSpPr>
        <p:spPr>
          <a:xfrm>
            <a:off x="7091464" y="11922"/>
            <a:ext cx="5100536" cy="357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Learnings from student experiences</a:t>
            </a:r>
          </a:p>
        </p:txBody>
      </p:sp>
    </p:spTree>
    <p:extLst>
      <p:ext uri="{BB962C8B-B14F-4D97-AF65-F5344CB8AC3E}">
        <p14:creationId xmlns:p14="http://schemas.microsoft.com/office/powerpoint/2010/main" val="33547802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F37DBC1-513A-2B4A-A20E-A459CA46F85A}"/>
              </a:ext>
            </a:extLst>
          </p:cNvPr>
          <p:cNvSpPr txBox="1"/>
          <p:nvPr/>
        </p:nvSpPr>
        <p:spPr>
          <a:xfrm>
            <a:off x="1005300" y="1891862"/>
            <a:ext cx="10573407" cy="1692771"/>
          </a:xfrm>
          <a:prstGeom prst="rect">
            <a:avLst/>
          </a:prstGeom>
          <a:noFill/>
        </p:spPr>
        <p:txBody>
          <a:bodyPr wrap="square" rtlCol="0">
            <a:spAutoFit/>
          </a:bodyPr>
          <a:lstStyle/>
          <a:p>
            <a:pPr algn="r"/>
            <a:r>
              <a:rPr lang="en-US" sz="4000" dirty="0">
                <a:latin typeface="+mj-lt"/>
              </a:rPr>
              <a:t> LFA 2 Strengthening Assessment Design </a:t>
            </a:r>
          </a:p>
          <a:p>
            <a:endParaRPr lang="en-US" sz="3200" dirty="0">
              <a:latin typeface="+mj-lt"/>
            </a:endParaRPr>
          </a:p>
          <a:p>
            <a:pPr algn="r"/>
            <a:r>
              <a:rPr lang="en-US" sz="3200" dirty="0">
                <a:latin typeface="+mj-lt"/>
              </a:rPr>
              <a:t>How might we make sense of our evidence?</a:t>
            </a:r>
          </a:p>
        </p:txBody>
      </p:sp>
      <p:pic>
        <p:nvPicPr>
          <p:cNvPr id="8" name="Picture 7" descr="Graphical user interface&#10;&#10;Description automatically generated with medium confidence">
            <a:extLst>
              <a:ext uri="{FF2B5EF4-FFF2-40B4-BE49-F238E27FC236}">
                <a16:creationId xmlns:a16="http://schemas.microsoft.com/office/drawing/2014/main" id="{5EB3E7C1-E606-BE4F-BE34-549552A1C677}"/>
              </a:ext>
            </a:extLst>
          </p:cNvPr>
          <p:cNvPicPr>
            <a:picLocks noChangeAspect="1"/>
          </p:cNvPicPr>
          <p:nvPr/>
        </p:nvPicPr>
        <p:blipFill rotWithShape="1">
          <a:blip r:embed="rId2"/>
          <a:srcRect l="38354" t="37638" r="45788" b="42078"/>
          <a:stretch/>
        </p:blipFill>
        <p:spPr>
          <a:xfrm>
            <a:off x="613293" y="2372567"/>
            <a:ext cx="2744600" cy="2453244"/>
          </a:xfrm>
          <a:prstGeom prst="rect">
            <a:avLst/>
          </a:prstGeom>
        </p:spPr>
      </p:pic>
    </p:spTree>
    <p:extLst>
      <p:ext uri="{BB962C8B-B14F-4D97-AF65-F5344CB8AC3E}">
        <p14:creationId xmlns:p14="http://schemas.microsoft.com/office/powerpoint/2010/main" val="4284944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A3E6CDB7-8108-0F4C-AB50-40C97AEC1FD4}"/>
              </a:ext>
            </a:extLst>
          </p:cNvPr>
          <p:cNvSpPr txBox="1"/>
          <p:nvPr/>
        </p:nvSpPr>
        <p:spPr>
          <a:xfrm>
            <a:off x="352788" y="540785"/>
            <a:ext cx="10067139" cy="523220"/>
          </a:xfrm>
          <a:prstGeom prst="rect">
            <a:avLst/>
          </a:prstGeom>
          <a:noFill/>
        </p:spPr>
        <p:txBody>
          <a:bodyPr wrap="square" rtlCol="0">
            <a:spAutoFit/>
          </a:bodyPr>
          <a:lstStyle/>
          <a:p>
            <a:r>
              <a:rPr lang="en-US" sz="2800" dirty="0">
                <a:solidFill>
                  <a:schemeClr val="accent1"/>
                </a:solidFill>
                <a:latin typeface="+mj-lt"/>
              </a:rPr>
              <a:t>WORKSHOP 3. How might we make sense of our evidence – Part 1? </a:t>
            </a:r>
          </a:p>
        </p:txBody>
      </p:sp>
      <p:pic>
        <p:nvPicPr>
          <p:cNvPr id="5" name="Picture 4" descr="Graphical user interface&#10;&#10;Description automatically generated with medium confidence">
            <a:extLst>
              <a:ext uri="{FF2B5EF4-FFF2-40B4-BE49-F238E27FC236}">
                <a16:creationId xmlns:a16="http://schemas.microsoft.com/office/drawing/2014/main" id="{2DC72881-874E-4B48-A3AC-578DECAEEE27}"/>
              </a:ext>
            </a:extLst>
          </p:cNvPr>
          <p:cNvPicPr>
            <a:picLocks noChangeAspect="1"/>
          </p:cNvPicPr>
          <p:nvPr/>
        </p:nvPicPr>
        <p:blipFill rotWithShape="1">
          <a:blip r:embed="rId2"/>
          <a:srcRect l="38354" t="37638" r="45788" b="42078"/>
          <a:stretch/>
        </p:blipFill>
        <p:spPr>
          <a:xfrm>
            <a:off x="10247198" y="104605"/>
            <a:ext cx="1839109" cy="1643876"/>
          </a:xfrm>
          <a:prstGeom prst="rect">
            <a:avLst/>
          </a:prstGeom>
        </p:spPr>
      </p:pic>
      <p:sp>
        <p:nvSpPr>
          <p:cNvPr id="6" name="TextBox 5">
            <a:extLst>
              <a:ext uri="{FF2B5EF4-FFF2-40B4-BE49-F238E27FC236}">
                <a16:creationId xmlns:a16="http://schemas.microsoft.com/office/drawing/2014/main" id="{656E425E-FEB4-B249-8068-2DDDBB53E9DA}"/>
              </a:ext>
            </a:extLst>
          </p:cNvPr>
          <p:cNvSpPr txBox="1"/>
          <p:nvPr/>
        </p:nvSpPr>
        <p:spPr>
          <a:xfrm>
            <a:off x="525517" y="1182103"/>
            <a:ext cx="9721681" cy="5555367"/>
          </a:xfrm>
          <a:prstGeom prst="rect">
            <a:avLst/>
          </a:prstGeom>
          <a:noFill/>
        </p:spPr>
        <p:txBody>
          <a:bodyPr wrap="square" rtlCol="0">
            <a:spAutoFit/>
          </a:bodyPr>
          <a:lstStyle/>
          <a:p>
            <a:pPr lvl="0">
              <a:spcBef>
                <a:spcPts val="600"/>
              </a:spcBef>
              <a:spcAft>
                <a:spcPts val="600"/>
              </a:spcAft>
            </a:pPr>
            <a:r>
              <a:rPr lang="en-GB" sz="2000" dirty="0">
                <a:latin typeface="+mj-lt"/>
              </a:rPr>
              <a:t>Teacher leaders lead the following discussion with teachers: </a:t>
            </a:r>
          </a:p>
          <a:p>
            <a:pPr marL="457200" lvl="0" indent="-457200">
              <a:spcBef>
                <a:spcPts val="600"/>
              </a:spcBef>
              <a:spcAft>
                <a:spcPts val="600"/>
              </a:spcAft>
              <a:buFont typeface="+mj-lt"/>
              <a:buAutoNum type="arabicPeriod"/>
            </a:pPr>
            <a:r>
              <a:rPr lang="en-GB" sz="2000" dirty="0">
                <a:latin typeface="+mj-lt"/>
              </a:rPr>
              <a:t>What did we notice about the type of learning we are privileging in this unit?</a:t>
            </a:r>
            <a:endParaRPr lang="en-AU" sz="2000" dirty="0">
              <a:latin typeface="+mj-lt"/>
            </a:endParaRPr>
          </a:p>
          <a:p>
            <a:pPr marL="457200" lvl="0" indent="-457200">
              <a:spcBef>
                <a:spcPts val="600"/>
              </a:spcBef>
              <a:spcAft>
                <a:spcPts val="600"/>
              </a:spcAft>
              <a:buFont typeface="+mj-lt"/>
              <a:buAutoNum type="arabicPeriod"/>
            </a:pPr>
            <a:r>
              <a:rPr lang="en-GB" sz="2000" dirty="0">
                <a:latin typeface="+mj-lt"/>
              </a:rPr>
              <a:t>How balanced was our attention for designing learning to progress the following?</a:t>
            </a:r>
            <a:endParaRPr lang="en-AU" sz="2000" dirty="0">
              <a:latin typeface="+mj-lt"/>
            </a:endParaRPr>
          </a:p>
          <a:p>
            <a:pPr marL="1257300" lvl="2" indent="-342900">
              <a:spcBef>
                <a:spcPts val="600"/>
              </a:spcBef>
              <a:spcAft>
                <a:spcPts val="600"/>
              </a:spcAft>
              <a:buFont typeface="Arial" panose="020B0604020202020204" pitchFamily="34" charset="0"/>
              <a:buChar char="•"/>
            </a:pPr>
            <a:r>
              <a:rPr lang="en-GB" sz="2000" dirty="0">
                <a:latin typeface="+mj-lt"/>
              </a:rPr>
              <a:t>Knowledge (facts)</a:t>
            </a:r>
            <a:endParaRPr lang="en-AU" sz="2000" dirty="0">
              <a:latin typeface="+mj-lt"/>
            </a:endParaRPr>
          </a:p>
          <a:p>
            <a:pPr marL="1257300" lvl="2" indent="-342900">
              <a:spcBef>
                <a:spcPts val="600"/>
              </a:spcBef>
              <a:spcAft>
                <a:spcPts val="600"/>
              </a:spcAft>
              <a:buFont typeface="Arial" panose="020B0604020202020204" pitchFamily="34" charset="0"/>
              <a:buChar char="•"/>
            </a:pPr>
            <a:r>
              <a:rPr lang="en-GB" sz="2000" dirty="0">
                <a:latin typeface="+mj-lt"/>
              </a:rPr>
              <a:t>Understanding (concepts and big ideas)</a:t>
            </a:r>
            <a:endParaRPr lang="en-AU" sz="2000" dirty="0">
              <a:latin typeface="+mj-lt"/>
            </a:endParaRPr>
          </a:p>
          <a:p>
            <a:pPr marL="1257300" lvl="2" indent="-342900">
              <a:spcBef>
                <a:spcPts val="600"/>
              </a:spcBef>
              <a:spcAft>
                <a:spcPts val="600"/>
              </a:spcAft>
              <a:buFont typeface="Arial" panose="020B0604020202020204" pitchFamily="34" charset="0"/>
              <a:buChar char="•"/>
            </a:pPr>
            <a:r>
              <a:rPr lang="en-GB" sz="2000" dirty="0">
                <a:latin typeface="+mj-lt"/>
              </a:rPr>
              <a:t>Doing (skills and capabilities)</a:t>
            </a:r>
            <a:endParaRPr lang="en-AU" sz="2000" dirty="0">
              <a:latin typeface="+mj-lt"/>
            </a:endParaRPr>
          </a:p>
          <a:p>
            <a:pPr marL="1257300" lvl="2" indent="-342900">
              <a:spcBef>
                <a:spcPts val="600"/>
              </a:spcBef>
              <a:spcAft>
                <a:spcPts val="600"/>
              </a:spcAft>
              <a:buFont typeface="Arial" panose="020B0604020202020204" pitchFamily="34" charset="0"/>
              <a:buChar char="•"/>
            </a:pPr>
            <a:r>
              <a:rPr lang="en-GB" sz="2000" dirty="0">
                <a:latin typeface="+mj-lt"/>
              </a:rPr>
              <a:t>Being (motivations, dispositions)</a:t>
            </a:r>
            <a:endParaRPr lang="en-AU" sz="2000" dirty="0">
              <a:latin typeface="+mj-lt"/>
            </a:endParaRPr>
          </a:p>
          <a:p>
            <a:pPr marL="457200" lvl="0" indent="-457200">
              <a:spcBef>
                <a:spcPts val="600"/>
              </a:spcBef>
              <a:spcAft>
                <a:spcPts val="1200"/>
              </a:spcAft>
              <a:buFont typeface="+mj-lt"/>
              <a:buAutoNum type="arabicPeriod"/>
            </a:pPr>
            <a:r>
              <a:rPr lang="en-GB" sz="2000" dirty="0">
                <a:latin typeface="+mj-lt"/>
              </a:rPr>
              <a:t>In light of this intended learning, what can we now say about the alignment and strength of our assessments in terms revealing learning progress? Timing and Focus?</a:t>
            </a:r>
          </a:p>
          <a:p>
            <a:pPr marL="457200" indent="-457200">
              <a:spcAft>
                <a:spcPts val="1200"/>
              </a:spcAft>
              <a:buFont typeface="+mj-lt"/>
              <a:buAutoNum type="arabicPeriod"/>
            </a:pPr>
            <a:r>
              <a:rPr lang="en-GB" sz="2000" dirty="0">
                <a:latin typeface="+mj-lt"/>
              </a:rPr>
              <a:t>How could we better monitor and acknowledge the unintended learning that occurs? What opportunities might we be missing? </a:t>
            </a:r>
            <a:endParaRPr lang="en-AU" sz="2000" dirty="0">
              <a:latin typeface="+mj-lt"/>
            </a:endParaRPr>
          </a:p>
          <a:p>
            <a:pPr marL="457200" lvl="0" indent="-457200">
              <a:spcBef>
                <a:spcPts val="600"/>
              </a:spcBef>
              <a:spcAft>
                <a:spcPts val="1200"/>
              </a:spcAft>
              <a:buFont typeface="+mj-lt"/>
              <a:buAutoNum type="arabicPeriod"/>
            </a:pPr>
            <a:r>
              <a:rPr lang="en-GB" sz="2000" dirty="0">
                <a:latin typeface="+mj-lt"/>
              </a:rPr>
              <a:t>What learning continua or evidence base are we using to support us to make these judgments of learning progress? How reliable or valid are these?</a:t>
            </a:r>
            <a:endParaRPr lang="en-AU" sz="2000" dirty="0">
              <a:latin typeface="+mj-lt"/>
            </a:endParaRPr>
          </a:p>
        </p:txBody>
      </p:sp>
      <p:sp>
        <p:nvSpPr>
          <p:cNvPr id="8" name="Slide Number Placeholder 7">
            <a:extLst>
              <a:ext uri="{FF2B5EF4-FFF2-40B4-BE49-F238E27FC236}">
                <a16:creationId xmlns:a16="http://schemas.microsoft.com/office/drawing/2014/main" id="{413E4061-C2CA-1D4B-B6DC-BFD3D09D1AAF}"/>
              </a:ext>
            </a:extLst>
          </p:cNvPr>
          <p:cNvSpPr>
            <a:spLocks noGrp="1"/>
          </p:cNvSpPr>
          <p:nvPr>
            <p:ph type="sldNum" sz="quarter" idx="12"/>
          </p:nvPr>
        </p:nvSpPr>
        <p:spPr/>
        <p:txBody>
          <a:bodyPr/>
          <a:lstStyle/>
          <a:p>
            <a:fld id="{1C90C632-DEF8-F047-B210-DCDCD8E16980}" type="slidenum">
              <a:rPr lang="en-US" smtClean="0"/>
              <a:t>13</a:t>
            </a:fld>
            <a:endParaRPr lang="en-US"/>
          </a:p>
        </p:txBody>
      </p:sp>
      <p:sp>
        <p:nvSpPr>
          <p:cNvPr id="2" name="Rectangle 1">
            <a:extLst>
              <a:ext uri="{FF2B5EF4-FFF2-40B4-BE49-F238E27FC236}">
                <a16:creationId xmlns:a16="http://schemas.microsoft.com/office/drawing/2014/main" id="{30540BF3-C178-0D0C-71C5-75807FC0711D}"/>
              </a:ext>
            </a:extLst>
          </p:cNvPr>
          <p:cNvSpPr/>
          <p:nvPr/>
        </p:nvSpPr>
        <p:spPr>
          <a:xfrm>
            <a:off x="7397393" y="11923"/>
            <a:ext cx="4794607" cy="410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Making sense of evidence Part 1 </a:t>
            </a:r>
          </a:p>
        </p:txBody>
      </p:sp>
    </p:spTree>
    <p:extLst>
      <p:ext uri="{BB962C8B-B14F-4D97-AF65-F5344CB8AC3E}">
        <p14:creationId xmlns:p14="http://schemas.microsoft.com/office/powerpoint/2010/main" val="14593558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EFEA7-6982-7545-9F8B-258B763F6978}"/>
              </a:ext>
            </a:extLst>
          </p:cNvPr>
          <p:cNvSpPr txBox="1"/>
          <p:nvPr/>
        </p:nvSpPr>
        <p:spPr>
          <a:xfrm>
            <a:off x="0" y="394953"/>
            <a:ext cx="11971420" cy="400110"/>
          </a:xfrm>
          <a:prstGeom prst="rect">
            <a:avLst/>
          </a:prstGeom>
          <a:noFill/>
        </p:spPr>
        <p:txBody>
          <a:bodyPr wrap="square" rtlCol="0">
            <a:spAutoFit/>
          </a:bodyPr>
          <a:lstStyle/>
          <a:p>
            <a:pPr algn="ctr"/>
            <a:r>
              <a:rPr lang="en-US" sz="2000" b="1" dirty="0">
                <a:solidFill>
                  <a:schemeClr val="accent1"/>
                </a:solidFill>
                <a:latin typeface="+mj-lt"/>
              </a:rPr>
              <a:t>WORKSHOP 3-  Making Sense of the connection between intended learning and assessment designs – Part 1 (cont.)</a:t>
            </a:r>
          </a:p>
        </p:txBody>
      </p:sp>
      <p:sp>
        <p:nvSpPr>
          <p:cNvPr id="6" name="Slide Number Placeholder 5">
            <a:extLst>
              <a:ext uri="{FF2B5EF4-FFF2-40B4-BE49-F238E27FC236}">
                <a16:creationId xmlns:a16="http://schemas.microsoft.com/office/drawing/2014/main" id="{A75DF823-C322-AA4F-B364-DD9A45DE9CF3}"/>
              </a:ext>
            </a:extLst>
          </p:cNvPr>
          <p:cNvSpPr>
            <a:spLocks noGrp="1"/>
          </p:cNvSpPr>
          <p:nvPr>
            <p:ph type="sldNum" sz="quarter" idx="12"/>
          </p:nvPr>
        </p:nvSpPr>
        <p:spPr>
          <a:xfrm>
            <a:off x="9248274" y="6539247"/>
            <a:ext cx="2743200" cy="365125"/>
          </a:xfrm>
        </p:spPr>
        <p:txBody>
          <a:bodyPr/>
          <a:lstStyle/>
          <a:p>
            <a:fld id="{1C90C632-DEF8-F047-B210-DCDCD8E16980}" type="slidenum">
              <a:rPr lang="en-US" sz="800" smtClean="0"/>
              <a:t>14</a:t>
            </a:fld>
            <a:endParaRPr lang="en-US" sz="800" dirty="0"/>
          </a:p>
        </p:txBody>
      </p:sp>
      <p:sp>
        <p:nvSpPr>
          <p:cNvPr id="2" name="TextBox 1">
            <a:extLst>
              <a:ext uri="{FF2B5EF4-FFF2-40B4-BE49-F238E27FC236}">
                <a16:creationId xmlns:a16="http://schemas.microsoft.com/office/drawing/2014/main" id="{0678D98E-0EEF-CD4B-A051-855C047AECE8}"/>
              </a:ext>
            </a:extLst>
          </p:cNvPr>
          <p:cNvSpPr txBox="1"/>
          <p:nvPr/>
        </p:nvSpPr>
        <p:spPr>
          <a:xfrm>
            <a:off x="290763" y="914400"/>
            <a:ext cx="4391527" cy="2677656"/>
          </a:xfrm>
          <a:prstGeom prst="rect">
            <a:avLst/>
          </a:prstGeom>
          <a:noFill/>
          <a:ln>
            <a:solidFill>
              <a:schemeClr val="accent1"/>
            </a:solidFill>
            <a:prstDash val="sysDot"/>
          </a:ln>
        </p:spPr>
        <p:txBody>
          <a:bodyPr wrap="square" rtlCol="0">
            <a:spAutoFit/>
          </a:bodyPr>
          <a:lstStyle/>
          <a:p>
            <a:r>
              <a:rPr lang="en-US" sz="1200" dirty="0"/>
              <a:t>Which dimensions of Learning KUBD were we privileging in this unit? How balanced was our attention?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3" name="TextBox 2">
            <a:extLst>
              <a:ext uri="{FF2B5EF4-FFF2-40B4-BE49-F238E27FC236}">
                <a16:creationId xmlns:a16="http://schemas.microsoft.com/office/drawing/2014/main" id="{34AFEDF9-74C1-8A44-85CC-AA97C1EE9D7D}"/>
              </a:ext>
            </a:extLst>
          </p:cNvPr>
          <p:cNvSpPr txBox="1"/>
          <p:nvPr/>
        </p:nvSpPr>
        <p:spPr>
          <a:xfrm>
            <a:off x="4692317" y="914400"/>
            <a:ext cx="3585410" cy="3416320"/>
          </a:xfrm>
          <a:prstGeom prst="rect">
            <a:avLst/>
          </a:prstGeom>
          <a:noFill/>
          <a:ln>
            <a:solidFill>
              <a:schemeClr val="accent1"/>
            </a:solidFill>
            <a:prstDash val="sysDot"/>
          </a:ln>
        </p:spPr>
        <p:txBody>
          <a:bodyPr wrap="square" rtlCol="0">
            <a:spAutoFit/>
          </a:bodyPr>
          <a:lstStyle/>
          <a:p>
            <a:r>
              <a:rPr lang="en-US" sz="1200" dirty="0"/>
              <a:t>How aligned were the types of assessments to the intended learning dimensions – to what extent did they reveal growth in these areas? Why or why not?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7" name="TextBox 6">
            <a:extLst>
              <a:ext uri="{FF2B5EF4-FFF2-40B4-BE49-F238E27FC236}">
                <a16:creationId xmlns:a16="http://schemas.microsoft.com/office/drawing/2014/main" id="{333BCEB1-AB80-844E-A4C3-3BFDF4E9AE7E}"/>
              </a:ext>
            </a:extLst>
          </p:cNvPr>
          <p:cNvSpPr txBox="1"/>
          <p:nvPr/>
        </p:nvSpPr>
        <p:spPr>
          <a:xfrm>
            <a:off x="8277727" y="914400"/>
            <a:ext cx="3629526" cy="3416320"/>
          </a:xfrm>
          <a:prstGeom prst="rect">
            <a:avLst/>
          </a:prstGeom>
          <a:noFill/>
          <a:ln>
            <a:solidFill>
              <a:schemeClr val="accent1"/>
            </a:solidFill>
            <a:prstDash val="sysDot"/>
          </a:ln>
        </p:spPr>
        <p:txBody>
          <a:bodyPr wrap="square" rtlCol="0">
            <a:spAutoFit/>
          </a:bodyPr>
          <a:lstStyle/>
          <a:p>
            <a:r>
              <a:rPr lang="en-US" sz="1200" dirty="0"/>
              <a:t>How could we better monitor the unintended learning that occurred? What were missed opportunities?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8" name="TextBox 7">
            <a:extLst>
              <a:ext uri="{FF2B5EF4-FFF2-40B4-BE49-F238E27FC236}">
                <a16:creationId xmlns:a16="http://schemas.microsoft.com/office/drawing/2014/main" id="{451AC7A5-380D-A64E-A9B3-9C4A28272031}"/>
              </a:ext>
            </a:extLst>
          </p:cNvPr>
          <p:cNvSpPr txBox="1"/>
          <p:nvPr/>
        </p:nvSpPr>
        <p:spPr>
          <a:xfrm>
            <a:off x="4692316" y="4339389"/>
            <a:ext cx="7214937" cy="1938992"/>
          </a:xfrm>
          <a:prstGeom prst="rect">
            <a:avLst/>
          </a:prstGeom>
          <a:noFill/>
          <a:ln>
            <a:solidFill>
              <a:schemeClr val="accent1"/>
            </a:solidFill>
            <a:prstDash val="sysDot"/>
          </a:ln>
        </p:spPr>
        <p:txBody>
          <a:bodyPr wrap="square" rtlCol="0">
            <a:spAutoFit/>
          </a:bodyPr>
          <a:lstStyle/>
          <a:p>
            <a:r>
              <a:rPr lang="en-US" sz="1200" dirty="0"/>
              <a:t>What are the strengths and opportunities to strengthen overall assessment design within our Units of Work?</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11" name="TextBox 10">
            <a:extLst>
              <a:ext uri="{FF2B5EF4-FFF2-40B4-BE49-F238E27FC236}">
                <a16:creationId xmlns:a16="http://schemas.microsoft.com/office/drawing/2014/main" id="{58903B71-E617-1D48-9475-DA0D95377F18}"/>
              </a:ext>
            </a:extLst>
          </p:cNvPr>
          <p:cNvSpPr txBox="1"/>
          <p:nvPr/>
        </p:nvSpPr>
        <p:spPr>
          <a:xfrm>
            <a:off x="200526" y="6454316"/>
            <a:ext cx="11213432" cy="276999"/>
          </a:xfrm>
          <a:prstGeom prst="rect">
            <a:avLst/>
          </a:prstGeom>
          <a:noFill/>
        </p:spPr>
        <p:txBody>
          <a:bodyPr wrap="square" rtlCol="0">
            <a:spAutoFit/>
          </a:bodyPr>
          <a:lstStyle/>
          <a:p>
            <a:r>
              <a:rPr lang="en-US" sz="1200" b="1" dirty="0"/>
              <a:t>Teacher Leaders facilitate this process with the teachers in their team after conducting the KUBD mapping and related discussions about the Unit. </a:t>
            </a:r>
          </a:p>
        </p:txBody>
      </p:sp>
      <p:sp>
        <p:nvSpPr>
          <p:cNvPr id="9" name="TextBox 8">
            <a:extLst>
              <a:ext uri="{FF2B5EF4-FFF2-40B4-BE49-F238E27FC236}">
                <a16:creationId xmlns:a16="http://schemas.microsoft.com/office/drawing/2014/main" id="{D5ED8566-EE12-264A-B09B-BAE4F2D2674F}"/>
              </a:ext>
            </a:extLst>
          </p:cNvPr>
          <p:cNvSpPr txBox="1"/>
          <p:nvPr/>
        </p:nvSpPr>
        <p:spPr>
          <a:xfrm>
            <a:off x="300788" y="3595844"/>
            <a:ext cx="4391528" cy="2677656"/>
          </a:xfrm>
          <a:prstGeom prst="rect">
            <a:avLst/>
          </a:prstGeom>
          <a:noFill/>
          <a:ln>
            <a:solidFill>
              <a:schemeClr val="accent1"/>
            </a:solidFill>
            <a:prstDash val="sysDot"/>
          </a:ln>
        </p:spPr>
        <p:txBody>
          <a:bodyPr wrap="square" rtlCol="0">
            <a:spAutoFit/>
          </a:bodyPr>
          <a:lstStyle/>
          <a:p>
            <a:r>
              <a:rPr lang="en-US" sz="1200" dirty="0"/>
              <a:t>How reliable and valid were the </a:t>
            </a:r>
            <a:r>
              <a:rPr lang="en-GB" sz="1200" dirty="0"/>
              <a:t>learning continua or evidence base we used to make judgments of learning growth and progress?</a:t>
            </a:r>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GB" sz="1200" dirty="0"/>
          </a:p>
          <a:p>
            <a:endParaRPr lang="en-US" sz="1200" dirty="0"/>
          </a:p>
          <a:p>
            <a:endParaRPr lang="en-US" sz="1200" dirty="0"/>
          </a:p>
          <a:p>
            <a:endParaRPr lang="en-US" sz="1200" dirty="0"/>
          </a:p>
        </p:txBody>
      </p:sp>
      <p:sp>
        <p:nvSpPr>
          <p:cNvPr id="5" name="Rectangle 4">
            <a:extLst>
              <a:ext uri="{FF2B5EF4-FFF2-40B4-BE49-F238E27FC236}">
                <a16:creationId xmlns:a16="http://schemas.microsoft.com/office/drawing/2014/main" id="{00E9A574-8C92-EAF0-D823-DC473E105E8B}"/>
              </a:ext>
            </a:extLst>
          </p:cNvPr>
          <p:cNvSpPr/>
          <p:nvPr/>
        </p:nvSpPr>
        <p:spPr>
          <a:xfrm>
            <a:off x="7397393" y="11923"/>
            <a:ext cx="4794607" cy="410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Making sense of evidence Part 1 </a:t>
            </a:r>
          </a:p>
        </p:txBody>
      </p:sp>
    </p:spTree>
    <p:extLst>
      <p:ext uri="{BB962C8B-B14F-4D97-AF65-F5344CB8AC3E}">
        <p14:creationId xmlns:p14="http://schemas.microsoft.com/office/powerpoint/2010/main" val="12533256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E1EFEA7-6982-7545-9F8B-258B763F6978}"/>
              </a:ext>
            </a:extLst>
          </p:cNvPr>
          <p:cNvSpPr txBox="1"/>
          <p:nvPr/>
        </p:nvSpPr>
        <p:spPr>
          <a:xfrm>
            <a:off x="20054" y="402106"/>
            <a:ext cx="11971420" cy="400110"/>
          </a:xfrm>
          <a:prstGeom prst="rect">
            <a:avLst/>
          </a:prstGeom>
          <a:noFill/>
        </p:spPr>
        <p:txBody>
          <a:bodyPr wrap="square" rtlCol="0">
            <a:spAutoFit/>
          </a:bodyPr>
          <a:lstStyle/>
          <a:p>
            <a:pPr algn="ctr"/>
            <a:r>
              <a:rPr lang="en-US" sz="2000" b="1" dirty="0">
                <a:solidFill>
                  <a:schemeClr val="accent1"/>
                </a:solidFill>
                <a:latin typeface="+mj-lt"/>
              </a:rPr>
              <a:t>WORKSHOP 3.  Making Sense of the strength of our assessment designs – Part 2</a:t>
            </a:r>
          </a:p>
        </p:txBody>
      </p:sp>
      <p:sp>
        <p:nvSpPr>
          <p:cNvPr id="6" name="Slide Number Placeholder 5">
            <a:extLst>
              <a:ext uri="{FF2B5EF4-FFF2-40B4-BE49-F238E27FC236}">
                <a16:creationId xmlns:a16="http://schemas.microsoft.com/office/drawing/2014/main" id="{A75DF823-C322-AA4F-B364-DD9A45DE9CF3}"/>
              </a:ext>
            </a:extLst>
          </p:cNvPr>
          <p:cNvSpPr>
            <a:spLocks noGrp="1"/>
          </p:cNvSpPr>
          <p:nvPr>
            <p:ph type="sldNum" sz="quarter" idx="12"/>
          </p:nvPr>
        </p:nvSpPr>
        <p:spPr>
          <a:xfrm>
            <a:off x="9248274" y="6539247"/>
            <a:ext cx="2743200" cy="365125"/>
          </a:xfrm>
        </p:spPr>
        <p:txBody>
          <a:bodyPr/>
          <a:lstStyle/>
          <a:p>
            <a:fld id="{1C90C632-DEF8-F047-B210-DCDCD8E16980}" type="slidenum">
              <a:rPr lang="en-US" sz="800" smtClean="0"/>
              <a:t>15</a:t>
            </a:fld>
            <a:endParaRPr lang="en-US" sz="800" dirty="0"/>
          </a:p>
        </p:txBody>
      </p:sp>
      <p:sp>
        <p:nvSpPr>
          <p:cNvPr id="2" name="TextBox 1">
            <a:extLst>
              <a:ext uri="{FF2B5EF4-FFF2-40B4-BE49-F238E27FC236}">
                <a16:creationId xmlns:a16="http://schemas.microsoft.com/office/drawing/2014/main" id="{0678D98E-0EEF-CD4B-A051-855C047AECE8}"/>
              </a:ext>
            </a:extLst>
          </p:cNvPr>
          <p:cNvSpPr txBox="1"/>
          <p:nvPr/>
        </p:nvSpPr>
        <p:spPr>
          <a:xfrm>
            <a:off x="300789" y="914400"/>
            <a:ext cx="4391527" cy="5524589"/>
          </a:xfrm>
          <a:prstGeom prst="rect">
            <a:avLst/>
          </a:prstGeom>
          <a:noFill/>
          <a:ln>
            <a:solidFill>
              <a:schemeClr val="accent1"/>
            </a:solidFill>
            <a:prstDash val="sysDot"/>
          </a:ln>
        </p:spPr>
        <p:txBody>
          <a:bodyPr wrap="square" rtlCol="0">
            <a:spAutoFit/>
          </a:bodyPr>
          <a:lstStyle/>
          <a:p>
            <a:r>
              <a:rPr lang="en-US" sz="1200" dirty="0"/>
              <a:t>Key insights that emerged from the KUBD mapping exercises? What have we </a:t>
            </a:r>
            <a:r>
              <a:rPr lang="en-US" sz="1200" dirty="0" err="1"/>
              <a:t>realised</a:t>
            </a:r>
            <a:r>
              <a:rPr lang="en-US" sz="1200" dirty="0"/>
              <a: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pPr>
              <a:spcAft>
                <a:spcPts val="600"/>
              </a:spcAft>
            </a:pPr>
            <a:endParaRPr lang="en-US" sz="1200" dirty="0"/>
          </a:p>
          <a:p>
            <a:endParaRPr lang="en-US" sz="1200" dirty="0"/>
          </a:p>
        </p:txBody>
      </p:sp>
      <p:sp>
        <p:nvSpPr>
          <p:cNvPr id="3" name="TextBox 2">
            <a:extLst>
              <a:ext uri="{FF2B5EF4-FFF2-40B4-BE49-F238E27FC236}">
                <a16:creationId xmlns:a16="http://schemas.microsoft.com/office/drawing/2014/main" id="{34AFEDF9-74C1-8A44-85CC-AA97C1EE9D7D}"/>
              </a:ext>
            </a:extLst>
          </p:cNvPr>
          <p:cNvSpPr txBox="1"/>
          <p:nvPr/>
        </p:nvSpPr>
        <p:spPr>
          <a:xfrm>
            <a:off x="4692317" y="914400"/>
            <a:ext cx="3585410" cy="3416320"/>
          </a:xfrm>
          <a:prstGeom prst="rect">
            <a:avLst/>
          </a:prstGeom>
          <a:noFill/>
          <a:ln>
            <a:solidFill>
              <a:schemeClr val="accent1"/>
            </a:solidFill>
            <a:prstDash val="sysDot"/>
          </a:ln>
        </p:spPr>
        <p:txBody>
          <a:bodyPr wrap="square" rtlCol="0">
            <a:spAutoFit/>
          </a:bodyPr>
          <a:lstStyle/>
          <a:p>
            <a:r>
              <a:rPr lang="en-US" sz="1200" dirty="0"/>
              <a:t>What were our main insights from our conversations with students about the Unit?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7" name="TextBox 6">
            <a:extLst>
              <a:ext uri="{FF2B5EF4-FFF2-40B4-BE49-F238E27FC236}">
                <a16:creationId xmlns:a16="http://schemas.microsoft.com/office/drawing/2014/main" id="{333BCEB1-AB80-844E-A4C3-3BFDF4E9AE7E}"/>
              </a:ext>
            </a:extLst>
          </p:cNvPr>
          <p:cNvSpPr txBox="1"/>
          <p:nvPr/>
        </p:nvSpPr>
        <p:spPr>
          <a:xfrm>
            <a:off x="8277726" y="914400"/>
            <a:ext cx="3629527" cy="3416320"/>
          </a:xfrm>
          <a:prstGeom prst="rect">
            <a:avLst/>
          </a:prstGeom>
          <a:noFill/>
          <a:ln>
            <a:solidFill>
              <a:schemeClr val="accent1"/>
            </a:solidFill>
            <a:prstDash val="sysDot"/>
          </a:ln>
        </p:spPr>
        <p:txBody>
          <a:bodyPr wrap="square" rtlCol="0">
            <a:spAutoFit/>
          </a:bodyPr>
          <a:lstStyle/>
          <a:p>
            <a:r>
              <a:rPr lang="en-US" sz="1200" dirty="0"/>
              <a:t>How could we better strengthen the connections between the intended learning and assessment design?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8" name="TextBox 7">
            <a:extLst>
              <a:ext uri="{FF2B5EF4-FFF2-40B4-BE49-F238E27FC236}">
                <a16:creationId xmlns:a16="http://schemas.microsoft.com/office/drawing/2014/main" id="{451AC7A5-380D-A64E-A9B3-9C4A28272031}"/>
              </a:ext>
            </a:extLst>
          </p:cNvPr>
          <p:cNvSpPr txBox="1"/>
          <p:nvPr/>
        </p:nvSpPr>
        <p:spPr>
          <a:xfrm>
            <a:off x="4692316" y="4339389"/>
            <a:ext cx="7214937" cy="2123658"/>
          </a:xfrm>
          <a:prstGeom prst="rect">
            <a:avLst/>
          </a:prstGeom>
          <a:noFill/>
          <a:ln>
            <a:solidFill>
              <a:schemeClr val="accent1"/>
            </a:solidFill>
            <a:prstDash val="sysDot"/>
          </a:ln>
        </p:spPr>
        <p:txBody>
          <a:bodyPr wrap="square" rtlCol="0">
            <a:spAutoFit/>
          </a:bodyPr>
          <a:lstStyle/>
          <a:p>
            <a:r>
              <a:rPr lang="en-US" sz="1200" dirty="0"/>
              <a:t>What are some professional learning implications if we are to enable all teachers to co-create quality assessment designs within curriculum units?  </a:t>
            </a:r>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a:p>
            <a:endParaRPr lang="en-US" sz="1200" dirty="0"/>
          </a:p>
        </p:txBody>
      </p:sp>
      <p:sp>
        <p:nvSpPr>
          <p:cNvPr id="11" name="TextBox 10">
            <a:extLst>
              <a:ext uri="{FF2B5EF4-FFF2-40B4-BE49-F238E27FC236}">
                <a16:creationId xmlns:a16="http://schemas.microsoft.com/office/drawing/2014/main" id="{58903B71-E617-1D48-9475-DA0D95377F18}"/>
              </a:ext>
            </a:extLst>
          </p:cNvPr>
          <p:cNvSpPr txBox="1"/>
          <p:nvPr/>
        </p:nvSpPr>
        <p:spPr>
          <a:xfrm>
            <a:off x="200526" y="6515189"/>
            <a:ext cx="11213432" cy="276999"/>
          </a:xfrm>
          <a:prstGeom prst="rect">
            <a:avLst/>
          </a:prstGeom>
          <a:noFill/>
        </p:spPr>
        <p:txBody>
          <a:bodyPr wrap="square" rtlCol="0">
            <a:spAutoFit/>
          </a:bodyPr>
          <a:lstStyle/>
          <a:p>
            <a:r>
              <a:rPr lang="en-US" sz="1200" b="1" dirty="0"/>
              <a:t>Investigation Leads facilitate this process with participating teacher leaders after they have each mapped and </a:t>
            </a:r>
            <a:r>
              <a:rPr lang="en-US" sz="1200" b="1" dirty="0" err="1"/>
              <a:t>analysed</a:t>
            </a:r>
            <a:r>
              <a:rPr lang="en-US" sz="1200" b="1" dirty="0"/>
              <a:t> a Unit of Work with their team. </a:t>
            </a:r>
          </a:p>
        </p:txBody>
      </p:sp>
      <p:sp>
        <p:nvSpPr>
          <p:cNvPr id="5" name="Rectangle 4">
            <a:extLst>
              <a:ext uri="{FF2B5EF4-FFF2-40B4-BE49-F238E27FC236}">
                <a16:creationId xmlns:a16="http://schemas.microsoft.com/office/drawing/2014/main" id="{14883946-E926-6F35-1065-01E15E0C61CA}"/>
              </a:ext>
            </a:extLst>
          </p:cNvPr>
          <p:cNvSpPr/>
          <p:nvPr/>
        </p:nvSpPr>
        <p:spPr>
          <a:xfrm>
            <a:off x="7397393" y="11923"/>
            <a:ext cx="4794607" cy="4107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Making sense of evidence Part 2 </a:t>
            </a:r>
          </a:p>
        </p:txBody>
      </p:sp>
    </p:spTree>
    <p:extLst>
      <p:ext uri="{BB962C8B-B14F-4D97-AF65-F5344CB8AC3E}">
        <p14:creationId xmlns:p14="http://schemas.microsoft.com/office/powerpoint/2010/main" val="605275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E0213A1-3856-EC4E-BEA8-E5CF027BD201}"/>
              </a:ext>
            </a:extLst>
          </p:cNvPr>
          <p:cNvSpPr>
            <a:spLocks noGrp="1"/>
          </p:cNvSpPr>
          <p:nvPr>
            <p:ph type="sldNum" sz="quarter" idx="12"/>
          </p:nvPr>
        </p:nvSpPr>
        <p:spPr/>
        <p:txBody>
          <a:bodyPr/>
          <a:lstStyle/>
          <a:p>
            <a:fld id="{1C90C632-DEF8-F047-B210-DCDCD8E16980}" type="slidenum">
              <a:rPr lang="en-US" smtClean="0"/>
              <a:t>2</a:t>
            </a:fld>
            <a:endParaRPr lang="en-US"/>
          </a:p>
        </p:txBody>
      </p:sp>
      <p:sp>
        <p:nvSpPr>
          <p:cNvPr id="7" name="TextBox 6">
            <a:extLst>
              <a:ext uri="{FF2B5EF4-FFF2-40B4-BE49-F238E27FC236}">
                <a16:creationId xmlns:a16="http://schemas.microsoft.com/office/drawing/2014/main" id="{BDC98089-F6C0-C348-8F13-7A7F601FD015}"/>
              </a:ext>
            </a:extLst>
          </p:cNvPr>
          <p:cNvSpPr txBox="1"/>
          <p:nvPr/>
        </p:nvSpPr>
        <p:spPr>
          <a:xfrm>
            <a:off x="427233" y="105771"/>
            <a:ext cx="11244209" cy="6401753"/>
          </a:xfrm>
          <a:prstGeom prst="rect">
            <a:avLst/>
          </a:prstGeom>
          <a:noFill/>
        </p:spPr>
        <p:txBody>
          <a:bodyPr wrap="square" rtlCol="0">
            <a:spAutoFit/>
          </a:bodyPr>
          <a:lstStyle/>
          <a:p>
            <a:r>
              <a:rPr lang="en-US" sz="2400" dirty="0">
                <a:solidFill>
                  <a:schemeClr val="accent1"/>
                </a:solidFill>
                <a:latin typeface="+mj-lt"/>
              </a:rPr>
              <a:t>Contents of LFA 2.2 Investigation: Part B Booklet</a:t>
            </a:r>
          </a:p>
          <a:p>
            <a:pPr>
              <a:spcAft>
                <a:spcPts val="1200"/>
              </a:spcAft>
            </a:pPr>
            <a:endParaRPr lang="en-US" sz="2000" dirty="0">
              <a:latin typeface="+mj-lt"/>
            </a:endParaRPr>
          </a:p>
          <a:p>
            <a:pPr>
              <a:spcAft>
                <a:spcPts val="1200"/>
              </a:spcAft>
            </a:pPr>
            <a:r>
              <a:rPr lang="en-US" dirty="0">
                <a:latin typeface="+mj-lt"/>
              </a:rPr>
              <a:t>1. An overview of LFA 2 Investigation: Part B…………………………………………………………………….……………………..……………..…… p.4</a:t>
            </a:r>
          </a:p>
          <a:p>
            <a:pPr>
              <a:spcAft>
                <a:spcPts val="1200"/>
              </a:spcAft>
            </a:pPr>
            <a:r>
              <a:rPr lang="en-US" dirty="0">
                <a:latin typeface="+mj-lt"/>
              </a:rPr>
              <a:t>Workshop 1</a:t>
            </a:r>
          </a:p>
          <a:p>
            <a:pPr>
              <a:spcAft>
                <a:spcPts val="1200"/>
              </a:spcAft>
            </a:pPr>
            <a:r>
              <a:rPr lang="en-US" dirty="0">
                <a:latin typeface="+mj-lt"/>
              </a:rPr>
              <a:t>2. Guide for teacher leader and teachers mapping of intended learning in a Unit of work…………………………………….…….. p.5</a:t>
            </a:r>
          </a:p>
          <a:p>
            <a:pPr marL="914400" lvl="1" indent="-457200">
              <a:spcAft>
                <a:spcPts val="1200"/>
              </a:spcAft>
              <a:buFont typeface="Arial" panose="020B0604020202020204" pitchFamily="34" charset="0"/>
              <a:buChar char="•"/>
            </a:pPr>
            <a:r>
              <a:rPr lang="en-US" dirty="0">
                <a:latin typeface="+mj-lt"/>
              </a:rPr>
              <a:t>Learning KUBD Mapping scaffold – noticing where out attention is ……..…………………….……………………………….. p.6</a:t>
            </a:r>
          </a:p>
          <a:p>
            <a:pPr>
              <a:spcAft>
                <a:spcPts val="1200"/>
              </a:spcAft>
            </a:pPr>
            <a:r>
              <a:rPr lang="en-US" dirty="0">
                <a:latin typeface="+mj-lt"/>
              </a:rPr>
              <a:t>3. Guide for team mapping of timing and focus of assessments …………….………………..………….……………………………………… p.7</a:t>
            </a:r>
          </a:p>
          <a:p>
            <a:pPr marL="914400" lvl="1" indent="-457200">
              <a:spcAft>
                <a:spcPts val="1200"/>
              </a:spcAft>
              <a:buFont typeface="Arial" panose="020B0604020202020204" pitchFamily="34" charset="0"/>
              <a:buChar char="•"/>
            </a:pPr>
            <a:r>
              <a:rPr lang="en-US" dirty="0">
                <a:latin typeface="+mj-lt"/>
              </a:rPr>
              <a:t>Assessment analysis grid for mapping exercise ……………………………………….………….………………………………………. p.8</a:t>
            </a:r>
          </a:p>
          <a:p>
            <a:pPr>
              <a:spcAft>
                <a:spcPts val="1200"/>
              </a:spcAft>
            </a:pPr>
            <a:r>
              <a:rPr lang="en-US" dirty="0">
                <a:latin typeface="+mj-lt"/>
              </a:rPr>
              <a:t>4. Insights and Implications from the mapping exercises ……………………………………………………………………………………………. p.9</a:t>
            </a:r>
          </a:p>
          <a:p>
            <a:pPr>
              <a:spcAft>
                <a:spcPts val="1200"/>
              </a:spcAft>
            </a:pPr>
            <a:r>
              <a:rPr lang="en-US" dirty="0">
                <a:latin typeface="+mj-lt"/>
              </a:rPr>
              <a:t>Workshop 2</a:t>
            </a:r>
          </a:p>
          <a:p>
            <a:pPr>
              <a:spcAft>
                <a:spcPts val="1200"/>
              </a:spcAft>
            </a:pPr>
            <a:r>
              <a:rPr lang="en-US" dirty="0">
                <a:latin typeface="+mj-lt"/>
              </a:rPr>
              <a:t>5. A conversation guide for use with students – how did they experience the intended learning and assessments ...  p.10</a:t>
            </a:r>
          </a:p>
          <a:p>
            <a:pPr marL="914400" lvl="1" indent="-457200">
              <a:spcAft>
                <a:spcPts val="1200"/>
              </a:spcAft>
              <a:buFont typeface="Arial" panose="020B0604020202020204" pitchFamily="34" charset="0"/>
              <a:buChar char="•"/>
            </a:pPr>
            <a:r>
              <a:rPr lang="en-US" dirty="0">
                <a:latin typeface="+mj-lt"/>
              </a:rPr>
              <a:t>Insights and implications of the conversation with students ………………………………………………….…….……………  p.11</a:t>
            </a:r>
          </a:p>
          <a:p>
            <a:pPr>
              <a:spcAft>
                <a:spcPts val="1200"/>
              </a:spcAft>
            </a:pPr>
            <a:r>
              <a:rPr lang="en-US" dirty="0">
                <a:latin typeface="+mj-lt"/>
              </a:rPr>
              <a:t>6. How might we make sense of our evidence …………………………………………………………………..……………………...……………… p.13</a:t>
            </a:r>
          </a:p>
          <a:p>
            <a:pPr marL="914400" lvl="1" indent="-457200">
              <a:spcAft>
                <a:spcPts val="1200"/>
              </a:spcAft>
              <a:buFont typeface="Arial" panose="020B0604020202020204" pitchFamily="34" charset="0"/>
              <a:buChar char="•"/>
            </a:pPr>
            <a:r>
              <a:rPr lang="en-US" dirty="0">
                <a:latin typeface="+mj-lt"/>
              </a:rPr>
              <a:t>Part 1 – Teacher Leaders and their team of teachers ……………………………………..……………………………………..….  p.14</a:t>
            </a:r>
          </a:p>
          <a:p>
            <a:pPr marL="914400" lvl="1" indent="-457200">
              <a:spcAft>
                <a:spcPts val="1200"/>
              </a:spcAft>
              <a:buFont typeface="Arial" panose="020B0604020202020204" pitchFamily="34" charset="0"/>
              <a:buChar char="•"/>
            </a:pPr>
            <a:r>
              <a:rPr lang="en-US" dirty="0">
                <a:latin typeface="+mj-lt"/>
              </a:rPr>
              <a:t>Part 2 – Investigation Lead and Teacher Leaders …………………………………………….………………….………..…………… </a:t>
            </a:r>
            <a:r>
              <a:rPr lang="en-US" sz="2000" dirty="0">
                <a:latin typeface="+mj-lt"/>
              </a:rPr>
              <a:t>p.15</a:t>
            </a:r>
          </a:p>
        </p:txBody>
      </p:sp>
      <p:sp>
        <p:nvSpPr>
          <p:cNvPr id="2" name="Rectangle 1">
            <a:extLst>
              <a:ext uri="{FF2B5EF4-FFF2-40B4-BE49-F238E27FC236}">
                <a16:creationId xmlns:a16="http://schemas.microsoft.com/office/drawing/2014/main" id="{2AA889BE-7DAA-CD70-9109-E2FC5B2C25CD}"/>
              </a:ext>
            </a:extLst>
          </p:cNvPr>
          <p:cNvSpPr/>
          <p:nvPr/>
        </p:nvSpPr>
        <p:spPr>
          <a:xfrm>
            <a:off x="9332356" y="11922"/>
            <a:ext cx="2859644"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Contents</a:t>
            </a:r>
          </a:p>
        </p:txBody>
      </p:sp>
    </p:spTree>
    <p:extLst>
      <p:ext uri="{BB962C8B-B14F-4D97-AF65-F5344CB8AC3E}">
        <p14:creationId xmlns:p14="http://schemas.microsoft.com/office/powerpoint/2010/main" val="18532753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Freeform: Shape 1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A6818231-B26A-9E4F-8EE0-D74BBA45156B}"/>
              </a:ext>
            </a:extLst>
          </p:cNvPr>
          <p:cNvSpPr txBox="1"/>
          <p:nvPr/>
        </p:nvSpPr>
        <p:spPr>
          <a:xfrm>
            <a:off x="466722" y="586855"/>
            <a:ext cx="3201366" cy="3387497"/>
          </a:xfrm>
          <a:prstGeom prst="rect">
            <a:avLst/>
          </a:prstGeom>
        </p:spPr>
        <p:txBody>
          <a:bodyPr vert="horz" lIns="91440" tIns="45720" rIns="91440" bIns="45720" rtlCol="0" anchor="b">
            <a:normAutofit/>
          </a:bodyPr>
          <a:lstStyle/>
          <a:p>
            <a:pPr algn="r">
              <a:lnSpc>
                <a:spcPct val="90000"/>
              </a:lnSpc>
              <a:spcBef>
                <a:spcPct val="0"/>
              </a:spcBef>
              <a:spcAft>
                <a:spcPts val="600"/>
              </a:spcAft>
            </a:pPr>
            <a:r>
              <a:rPr lang="en-US" sz="4000" b="1" kern="1200">
                <a:solidFill>
                  <a:srgbClr val="FFFFFF"/>
                </a:solidFill>
                <a:latin typeface="+mj-lt"/>
                <a:ea typeface="+mj-ea"/>
                <a:cs typeface="+mj-cs"/>
              </a:rPr>
              <a:t>What is the Learning KUBD framework? </a:t>
            </a:r>
          </a:p>
        </p:txBody>
      </p:sp>
      <p:sp>
        <p:nvSpPr>
          <p:cNvPr id="6" name="TextBox 5">
            <a:extLst>
              <a:ext uri="{FF2B5EF4-FFF2-40B4-BE49-F238E27FC236}">
                <a16:creationId xmlns:a16="http://schemas.microsoft.com/office/drawing/2014/main" id="{78A92821-479F-CE41-8A14-3CA01F0714C6}"/>
              </a:ext>
            </a:extLst>
          </p:cNvPr>
          <p:cNvSpPr txBox="1"/>
          <p:nvPr/>
        </p:nvSpPr>
        <p:spPr>
          <a:xfrm>
            <a:off x="4523938" y="334962"/>
            <a:ext cx="4771833" cy="6303264"/>
          </a:xfrm>
          <a:prstGeom prst="rect">
            <a:avLst/>
          </a:prstGeom>
        </p:spPr>
        <p:txBody>
          <a:bodyPr vert="horz" lIns="91440" tIns="45720" rIns="91440" bIns="45720" rtlCol="0" anchor="ctr">
            <a:noAutofit/>
          </a:bodyPr>
          <a:lstStyle/>
          <a:p>
            <a:pPr>
              <a:lnSpc>
                <a:spcPct val="90000"/>
              </a:lnSpc>
              <a:spcAft>
                <a:spcPts val="600"/>
              </a:spcAft>
            </a:pPr>
            <a:r>
              <a:rPr lang="en-US" dirty="0" err="1"/>
              <a:t>EdPartnerships</a:t>
            </a:r>
            <a:r>
              <a:rPr lang="en-US" dirty="0"/>
              <a:t> designed the Learning KUBD framework after noticing that some areas of learning were being privileged over others. Often these areas were knowledge and skills, which in turn were much easier to assess. </a:t>
            </a:r>
          </a:p>
          <a:p>
            <a:pPr>
              <a:lnSpc>
                <a:spcPct val="90000"/>
              </a:lnSpc>
              <a:spcAft>
                <a:spcPts val="600"/>
              </a:spcAft>
            </a:pPr>
            <a:endParaRPr lang="en-US" dirty="0"/>
          </a:p>
          <a:p>
            <a:pPr>
              <a:lnSpc>
                <a:spcPct val="90000"/>
              </a:lnSpc>
              <a:spcAft>
                <a:spcPts val="600"/>
              </a:spcAft>
            </a:pPr>
            <a:r>
              <a:rPr lang="en-US" dirty="0"/>
              <a:t>When teachers were asked what they noticed about the great learners in their classes, the </a:t>
            </a:r>
            <a:r>
              <a:rPr lang="en-US" sz="2000" b="1" cap="small" dirty="0">
                <a:solidFill>
                  <a:schemeClr val="accent1">
                    <a:lumMod val="50000"/>
                  </a:schemeClr>
                </a:solidFill>
                <a:latin typeface="+mj-lt"/>
              </a:rPr>
              <a:t>Being</a:t>
            </a:r>
            <a:r>
              <a:rPr lang="en-US" dirty="0"/>
              <a:t> aspect of learning – attitudes, motivations and dispositions – tended to predominate. </a:t>
            </a:r>
          </a:p>
          <a:p>
            <a:pPr>
              <a:lnSpc>
                <a:spcPct val="90000"/>
              </a:lnSpc>
              <a:spcAft>
                <a:spcPts val="600"/>
              </a:spcAft>
            </a:pPr>
            <a:endParaRPr lang="en-US" dirty="0"/>
          </a:p>
          <a:p>
            <a:pPr>
              <a:lnSpc>
                <a:spcPct val="90000"/>
              </a:lnSpc>
              <a:spcAft>
                <a:spcPts val="600"/>
              </a:spcAft>
            </a:pPr>
            <a:r>
              <a:rPr lang="en-US" sz="2000" b="1" cap="small" dirty="0">
                <a:solidFill>
                  <a:schemeClr val="accent1">
                    <a:lumMod val="50000"/>
                  </a:schemeClr>
                </a:solidFill>
                <a:latin typeface="+mj-lt"/>
              </a:rPr>
              <a:t>Knowledge</a:t>
            </a:r>
            <a:r>
              <a:rPr lang="en-US" dirty="0"/>
              <a:t> and </a:t>
            </a:r>
            <a:r>
              <a:rPr lang="en-US" sz="2000" b="1" cap="small" dirty="0">
                <a:solidFill>
                  <a:schemeClr val="accent1">
                    <a:lumMod val="50000"/>
                  </a:schemeClr>
                </a:solidFill>
                <a:latin typeface="+mj-lt"/>
              </a:rPr>
              <a:t>Understanding</a:t>
            </a:r>
            <a:r>
              <a:rPr lang="en-US" dirty="0"/>
              <a:t> are connected but not the same – we need a foundation of knowledge if we are to arrive at more complex conceptual understandings. </a:t>
            </a:r>
          </a:p>
          <a:p>
            <a:pPr>
              <a:lnSpc>
                <a:spcPct val="90000"/>
              </a:lnSpc>
              <a:spcAft>
                <a:spcPts val="600"/>
              </a:spcAft>
            </a:pPr>
            <a:endParaRPr lang="en-US" dirty="0"/>
          </a:p>
          <a:p>
            <a:pPr>
              <a:lnSpc>
                <a:spcPct val="90000"/>
              </a:lnSpc>
              <a:spcAft>
                <a:spcPts val="600"/>
              </a:spcAft>
            </a:pPr>
            <a:r>
              <a:rPr lang="en-US" sz="2000" b="1" cap="small" dirty="0">
                <a:solidFill>
                  <a:schemeClr val="accent1">
                    <a:lumMod val="50000"/>
                  </a:schemeClr>
                </a:solidFill>
                <a:latin typeface="+mj-lt"/>
              </a:rPr>
              <a:t>Doing</a:t>
            </a:r>
            <a:r>
              <a:rPr lang="en-US" dirty="0"/>
              <a:t>, in this framework, refers to both skills and capabilities. Like understanding, capabilities are a higher order of complexity than a particular skill. They harness a set of skills to enable the ability to operate mindfully and capably in different contexts. </a:t>
            </a:r>
          </a:p>
        </p:txBody>
      </p:sp>
      <p:pic>
        <p:nvPicPr>
          <p:cNvPr id="7" name="Picture 6" descr="Graphical user interface&#10;&#10;Description automatically generated with medium confidence">
            <a:extLst>
              <a:ext uri="{FF2B5EF4-FFF2-40B4-BE49-F238E27FC236}">
                <a16:creationId xmlns:a16="http://schemas.microsoft.com/office/drawing/2014/main" id="{79EA5BA5-4C23-3040-A51A-A996F734C224}"/>
              </a:ext>
            </a:extLst>
          </p:cNvPr>
          <p:cNvPicPr>
            <a:picLocks noChangeAspect="1"/>
          </p:cNvPicPr>
          <p:nvPr/>
        </p:nvPicPr>
        <p:blipFill rotWithShape="1">
          <a:blip r:embed="rId2"/>
          <a:srcRect l="38354" t="37638" r="45788" b="42078"/>
          <a:stretch/>
        </p:blipFill>
        <p:spPr>
          <a:xfrm>
            <a:off x="9290014" y="1943101"/>
            <a:ext cx="2638334" cy="2412916"/>
          </a:xfrm>
          <a:prstGeom prst="rect">
            <a:avLst/>
          </a:prstGeom>
        </p:spPr>
      </p:pic>
      <p:sp>
        <p:nvSpPr>
          <p:cNvPr id="4" name="Slide Number Placeholder 3">
            <a:extLst>
              <a:ext uri="{FF2B5EF4-FFF2-40B4-BE49-F238E27FC236}">
                <a16:creationId xmlns:a16="http://schemas.microsoft.com/office/drawing/2014/main" id="{F26E8A51-E66E-A443-848E-21E0088D9414}"/>
              </a:ext>
            </a:extLst>
          </p:cNvPr>
          <p:cNvSpPr>
            <a:spLocks noGrp="1"/>
          </p:cNvSpPr>
          <p:nvPr>
            <p:ph type="sldNum" sz="quarter" idx="12"/>
          </p:nvPr>
        </p:nvSpPr>
        <p:spPr>
          <a:xfrm>
            <a:off x="11704320" y="6455664"/>
            <a:ext cx="448056" cy="365125"/>
          </a:xfrm>
        </p:spPr>
        <p:txBody>
          <a:bodyPr vert="horz" lIns="91440" tIns="45720" rIns="91440" bIns="45720" rtlCol="0" anchor="ctr">
            <a:normAutofit/>
          </a:bodyPr>
          <a:lstStyle/>
          <a:p>
            <a:pPr>
              <a:spcAft>
                <a:spcPts val="600"/>
              </a:spcAft>
            </a:pPr>
            <a:fld id="{1C90C632-DEF8-F047-B210-DCDCD8E16980}" type="slidenum">
              <a:rPr lang="en-US" sz="1100">
                <a:solidFill>
                  <a:schemeClr val="tx1">
                    <a:lumMod val="50000"/>
                    <a:lumOff val="50000"/>
                  </a:schemeClr>
                </a:solidFill>
              </a:rPr>
              <a:pPr>
                <a:spcAft>
                  <a:spcPts val="600"/>
                </a:spcAft>
              </a:pPr>
              <a:t>3</a:t>
            </a:fld>
            <a:endParaRPr lang="en-US" sz="1100">
              <a:solidFill>
                <a:schemeClr val="tx1">
                  <a:lumMod val="50000"/>
                  <a:lumOff val="50000"/>
                </a:schemeClr>
              </a:solidFill>
            </a:endParaRPr>
          </a:p>
        </p:txBody>
      </p:sp>
      <p:sp>
        <p:nvSpPr>
          <p:cNvPr id="2" name="Rectangle 1">
            <a:extLst>
              <a:ext uri="{FF2B5EF4-FFF2-40B4-BE49-F238E27FC236}">
                <a16:creationId xmlns:a16="http://schemas.microsoft.com/office/drawing/2014/main" id="{16F34ADF-11F7-CFED-4216-0FC944DF528D}"/>
              </a:ext>
            </a:extLst>
          </p:cNvPr>
          <p:cNvSpPr/>
          <p:nvPr/>
        </p:nvSpPr>
        <p:spPr>
          <a:xfrm>
            <a:off x="9332356" y="11922"/>
            <a:ext cx="2859644"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About KUBD</a:t>
            </a:r>
          </a:p>
        </p:txBody>
      </p:sp>
    </p:spTree>
    <p:extLst>
      <p:ext uri="{BB962C8B-B14F-4D97-AF65-F5344CB8AC3E}">
        <p14:creationId xmlns:p14="http://schemas.microsoft.com/office/powerpoint/2010/main" val="32969554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3270282-A583-4744-8CDE-227D576087CB}"/>
              </a:ext>
            </a:extLst>
          </p:cNvPr>
          <p:cNvSpPr>
            <a:spLocks noGrp="1"/>
          </p:cNvSpPr>
          <p:nvPr>
            <p:ph type="sldNum" sz="quarter" idx="12"/>
          </p:nvPr>
        </p:nvSpPr>
        <p:spPr>
          <a:xfrm>
            <a:off x="9359901" y="6415945"/>
            <a:ext cx="2743200" cy="365125"/>
          </a:xfrm>
        </p:spPr>
        <p:txBody>
          <a:bodyPr/>
          <a:lstStyle/>
          <a:p>
            <a:fld id="{1C90C632-DEF8-F047-B210-DCDCD8E16980}" type="slidenum">
              <a:rPr lang="en-US" sz="1000" smtClean="0"/>
              <a:t>4</a:t>
            </a:fld>
            <a:endParaRPr lang="en-US" sz="1000" dirty="0"/>
          </a:p>
        </p:txBody>
      </p:sp>
      <p:sp>
        <p:nvSpPr>
          <p:cNvPr id="5" name="TextBox 4">
            <a:extLst>
              <a:ext uri="{FF2B5EF4-FFF2-40B4-BE49-F238E27FC236}">
                <a16:creationId xmlns:a16="http://schemas.microsoft.com/office/drawing/2014/main" id="{D7F68FE8-9263-544B-A793-E20E88A0D339}"/>
              </a:ext>
            </a:extLst>
          </p:cNvPr>
          <p:cNvSpPr txBox="1"/>
          <p:nvPr/>
        </p:nvSpPr>
        <p:spPr>
          <a:xfrm>
            <a:off x="338094" y="148471"/>
            <a:ext cx="11294075" cy="523220"/>
          </a:xfrm>
          <a:prstGeom prst="rect">
            <a:avLst/>
          </a:prstGeom>
          <a:noFill/>
        </p:spPr>
        <p:txBody>
          <a:bodyPr wrap="square" rtlCol="0">
            <a:spAutoFit/>
          </a:bodyPr>
          <a:lstStyle/>
          <a:p>
            <a:pPr algn="ctr"/>
            <a:r>
              <a:rPr lang="en-US" sz="2800" b="1" dirty="0">
                <a:solidFill>
                  <a:schemeClr val="accent5">
                    <a:lumMod val="75000"/>
                  </a:schemeClr>
                </a:solidFill>
                <a:latin typeface="+mj-lt"/>
              </a:rPr>
              <a:t>Overview of LFA2 Investigation: Part B</a:t>
            </a:r>
          </a:p>
        </p:txBody>
      </p:sp>
      <p:sp>
        <p:nvSpPr>
          <p:cNvPr id="6" name="TextBox 5">
            <a:extLst>
              <a:ext uri="{FF2B5EF4-FFF2-40B4-BE49-F238E27FC236}">
                <a16:creationId xmlns:a16="http://schemas.microsoft.com/office/drawing/2014/main" id="{1A90C2FA-0AB4-3047-96B1-E7759D79014E}"/>
              </a:ext>
            </a:extLst>
          </p:cNvPr>
          <p:cNvSpPr txBox="1"/>
          <p:nvPr/>
        </p:nvSpPr>
        <p:spPr>
          <a:xfrm>
            <a:off x="338094" y="907997"/>
            <a:ext cx="11557000" cy="5893921"/>
          </a:xfrm>
          <a:prstGeom prst="rect">
            <a:avLst/>
          </a:prstGeom>
          <a:noFill/>
        </p:spPr>
        <p:txBody>
          <a:bodyPr wrap="square" rtlCol="0">
            <a:spAutoFit/>
          </a:bodyPr>
          <a:lstStyle/>
          <a:p>
            <a:pPr lvl="0">
              <a:spcAft>
                <a:spcPts val="600"/>
              </a:spcAft>
            </a:pPr>
            <a:r>
              <a:rPr lang="en-GB" b="1" dirty="0">
                <a:latin typeface="+mj-lt"/>
              </a:rPr>
              <a:t>The Investigation Team </a:t>
            </a:r>
            <a:r>
              <a:rPr lang="en-GB" dirty="0">
                <a:latin typeface="+mj-lt"/>
              </a:rPr>
              <a:t>(one Principal/AP, 3-5 teacher leaders, diverse mix of 6-10 teachers) become familiar with the investigation guides and materials and adapt to better suit local contexts where appropriate.</a:t>
            </a:r>
          </a:p>
          <a:p>
            <a:pPr lvl="0">
              <a:spcAft>
                <a:spcPts val="600"/>
              </a:spcAft>
            </a:pPr>
            <a:r>
              <a:rPr lang="en-GB" b="1" dirty="0">
                <a:latin typeface="+mj-lt"/>
              </a:rPr>
              <a:t>The Investigation Lead (Principal/AP) </a:t>
            </a:r>
            <a:r>
              <a:rPr lang="en-GB" dirty="0">
                <a:latin typeface="+mj-lt"/>
              </a:rPr>
              <a:t>selects teacher leaders that have experience leading the development of units of work. </a:t>
            </a:r>
          </a:p>
          <a:p>
            <a:pPr lvl="0">
              <a:spcAft>
                <a:spcPts val="600"/>
              </a:spcAft>
            </a:pPr>
            <a:r>
              <a:rPr lang="en-GB" b="1" dirty="0">
                <a:latin typeface="+mj-lt"/>
              </a:rPr>
              <a:t>Each Teacher Leader </a:t>
            </a:r>
            <a:r>
              <a:rPr lang="en-GB" dirty="0">
                <a:latin typeface="+mj-lt"/>
              </a:rPr>
              <a:t>works with</a:t>
            </a:r>
            <a:r>
              <a:rPr lang="en-GB" b="1" dirty="0">
                <a:latin typeface="+mj-lt"/>
              </a:rPr>
              <a:t> 2-3 Teachers (teacher team). </a:t>
            </a:r>
            <a:r>
              <a:rPr lang="en-GB" dirty="0">
                <a:latin typeface="+mj-lt"/>
              </a:rPr>
              <a:t>They select a current or previous unit of work to analyse together.</a:t>
            </a:r>
            <a:endParaRPr lang="en-AU" dirty="0">
              <a:latin typeface="+mj-lt"/>
            </a:endParaRPr>
          </a:p>
          <a:p>
            <a:pPr lvl="0">
              <a:spcAft>
                <a:spcPts val="600"/>
              </a:spcAft>
            </a:pPr>
            <a:r>
              <a:rPr lang="en-GB" b="1" dirty="0">
                <a:latin typeface="+mj-lt"/>
              </a:rPr>
              <a:t>The Teacher Leaders </a:t>
            </a:r>
            <a:r>
              <a:rPr lang="en-GB" dirty="0">
                <a:latin typeface="+mj-lt"/>
              </a:rPr>
              <a:t>guide the process with the teachers to collaboratively analyse the learning and assessment design in the chosen unit of work. This includes: </a:t>
            </a:r>
            <a:endParaRPr lang="en-AU" dirty="0">
              <a:latin typeface="+mj-lt"/>
            </a:endParaRPr>
          </a:p>
          <a:p>
            <a:pPr marL="742950" lvl="1" indent="-285750">
              <a:spcAft>
                <a:spcPts val="600"/>
              </a:spcAft>
              <a:buFont typeface="Arial" panose="020B0604020202020204" pitchFamily="34" charset="0"/>
              <a:buChar char="•"/>
            </a:pPr>
            <a:r>
              <a:rPr lang="en-GB" dirty="0">
                <a:latin typeface="+mj-lt"/>
              </a:rPr>
              <a:t>clarifying the intended learning of the unit </a:t>
            </a:r>
            <a:endParaRPr lang="en-AU" dirty="0">
              <a:latin typeface="+mj-lt"/>
            </a:endParaRPr>
          </a:p>
          <a:p>
            <a:pPr marL="742950" lvl="1" indent="-285750">
              <a:spcAft>
                <a:spcPts val="600"/>
              </a:spcAft>
              <a:buFont typeface="Arial" panose="020B0604020202020204" pitchFamily="34" charset="0"/>
              <a:buChar char="•"/>
            </a:pPr>
            <a:r>
              <a:rPr lang="en-GB" dirty="0">
                <a:latin typeface="+mj-lt"/>
              </a:rPr>
              <a:t>analysing how well the assessment design enabled or is enabling learning progress to be revealed </a:t>
            </a:r>
            <a:endParaRPr lang="en-AU" dirty="0">
              <a:latin typeface="+mj-lt"/>
            </a:endParaRPr>
          </a:p>
          <a:p>
            <a:pPr marL="742950" lvl="1" indent="-285750">
              <a:spcAft>
                <a:spcPts val="600"/>
              </a:spcAft>
              <a:buFont typeface="Arial" panose="020B0604020202020204" pitchFamily="34" charset="0"/>
              <a:buChar char="•"/>
            </a:pPr>
            <a:r>
              <a:rPr lang="en-GB" dirty="0">
                <a:latin typeface="+mj-lt"/>
              </a:rPr>
              <a:t>discussing about the </a:t>
            </a:r>
            <a:r>
              <a:rPr lang="en-GB" i="1" dirty="0">
                <a:latin typeface="+mj-lt"/>
              </a:rPr>
              <a:t>what</a:t>
            </a:r>
            <a:r>
              <a:rPr lang="en-GB" dirty="0">
                <a:latin typeface="+mj-lt"/>
              </a:rPr>
              <a:t>, </a:t>
            </a:r>
            <a:r>
              <a:rPr lang="en-GB" i="1" dirty="0">
                <a:latin typeface="+mj-lt"/>
              </a:rPr>
              <a:t>when</a:t>
            </a:r>
            <a:r>
              <a:rPr lang="en-GB" dirty="0">
                <a:latin typeface="+mj-lt"/>
              </a:rPr>
              <a:t>, </a:t>
            </a:r>
            <a:r>
              <a:rPr lang="en-GB" i="1" dirty="0">
                <a:latin typeface="+mj-lt"/>
              </a:rPr>
              <a:t>how</a:t>
            </a:r>
            <a:r>
              <a:rPr lang="en-GB" dirty="0">
                <a:latin typeface="+mj-lt"/>
              </a:rPr>
              <a:t> and </a:t>
            </a:r>
            <a:r>
              <a:rPr lang="en-GB" i="1" dirty="0">
                <a:latin typeface="+mj-lt"/>
              </a:rPr>
              <a:t>who</a:t>
            </a:r>
            <a:r>
              <a:rPr lang="en-GB" dirty="0">
                <a:latin typeface="+mj-lt"/>
              </a:rPr>
              <a:t> of assessment.</a:t>
            </a:r>
            <a:endParaRPr lang="en-AU" dirty="0">
              <a:latin typeface="+mj-lt"/>
            </a:endParaRPr>
          </a:p>
          <a:p>
            <a:pPr lvl="0">
              <a:spcAft>
                <a:spcPts val="600"/>
              </a:spcAft>
            </a:pPr>
            <a:r>
              <a:rPr lang="en-GB" b="1" dirty="0">
                <a:latin typeface="+mj-lt"/>
              </a:rPr>
              <a:t>Each teacher </a:t>
            </a:r>
            <a:r>
              <a:rPr lang="en-GB" dirty="0">
                <a:latin typeface="+mj-lt"/>
              </a:rPr>
              <a:t>then</a:t>
            </a:r>
            <a:r>
              <a:rPr lang="en-GB" b="1" dirty="0">
                <a:latin typeface="+mj-lt"/>
              </a:rPr>
              <a:t> </a:t>
            </a:r>
            <a:r>
              <a:rPr lang="en-GB" dirty="0">
                <a:latin typeface="+mj-lt"/>
              </a:rPr>
              <a:t>meets with </a:t>
            </a:r>
            <a:r>
              <a:rPr lang="en-GB" b="1" dirty="0">
                <a:latin typeface="+mj-lt"/>
              </a:rPr>
              <a:t>3-4 Students </a:t>
            </a:r>
            <a:r>
              <a:rPr lang="en-GB" dirty="0">
                <a:latin typeface="+mj-lt"/>
              </a:rPr>
              <a:t>who have experienced the selected unit</a:t>
            </a:r>
            <a:r>
              <a:rPr lang="en-GB" b="1" dirty="0">
                <a:latin typeface="+mj-lt"/>
              </a:rPr>
              <a:t>.</a:t>
            </a:r>
          </a:p>
          <a:p>
            <a:pPr lvl="0">
              <a:spcAft>
                <a:spcPts val="600"/>
              </a:spcAft>
            </a:pPr>
            <a:r>
              <a:rPr lang="en-GB" b="1" dirty="0">
                <a:latin typeface="+mj-lt"/>
              </a:rPr>
              <a:t>Students </a:t>
            </a:r>
            <a:r>
              <a:rPr lang="en-GB" dirty="0">
                <a:latin typeface="+mj-lt"/>
              </a:rPr>
              <a:t>share how they are experiencing/experienced the learning and assessment of the chosen unit. They also share their perspectives on the strength and possibilities of the assessment design.</a:t>
            </a:r>
          </a:p>
          <a:p>
            <a:pPr lvl="0">
              <a:spcAft>
                <a:spcPts val="600"/>
              </a:spcAft>
            </a:pPr>
            <a:r>
              <a:rPr lang="en-GB" b="1" dirty="0">
                <a:latin typeface="+mj-lt"/>
              </a:rPr>
              <a:t>Making Sense of Evidence Part 1</a:t>
            </a:r>
            <a:r>
              <a:rPr lang="en-GB" dirty="0">
                <a:latin typeface="+mj-lt"/>
              </a:rPr>
              <a:t>: </a:t>
            </a:r>
            <a:r>
              <a:rPr lang="en-GB" b="1" dirty="0">
                <a:latin typeface="+mj-lt"/>
              </a:rPr>
              <a:t>Each teacher leader </a:t>
            </a:r>
            <a:r>
              <a:rPr lang="en-GB" dirty="0">
                <a:latin typeface="+mj-lt"/>
              </a:rPr>
              <a:t>convenes with their </a:t>
            </a:r>
            <a:r>
              <a:rPr lang="en-GB" b="1" dirty="0">
                <a:latin typeface="+mj-lt"/>
              </a:rPr>
              <a:t>teacher</a:t>
            </a:r>
            <a:r>
              <a:rPr lang="en-GB" dirty="0">
                <a:latin typeface="+mj-lt"/>
              </a:rPr>
              <a:t> </a:t>
            </a:r>
            <a:r>
              <a:rPr lang="en-GB" b="1" dirty="0">
                <a:latin typeface="+mj-lt"/>
              </a:rPr>
              <a:t>team</a:t>
            </a:r>
            <a:r>
              <a:rPr lang="en-GB" dirty="0">
                <a:latin typeface="+mj-lt"/>
              </a:rPr>
              <a:t> to undertake Part 1 of making sense of the mapping exercises and discussions.</a:t>
            </a:r>
          </a:p>
          <a:p>
            <a:pPr lvl="0">
              <a:spcAft>
                <a:spcPts val="600"/>
              </a:spcAft>
            </a:pPr>
            <a:r>
              <a:rPr lang="en-GB" b="1" dirty="0">
                <a:latin typeface="+mj-lt"/>
              </a:rPr>
              <a:t>Making Sense of Evidence Part 2</a:t>
            </a:r>
            <a:r>
              <a:rPr lang="en-GB" dirty="0">
                <a:latin typeface="+mj-lt"/>
              </a:rPr>
              <a:t>: </a:t>
            </a:r>
            <a:r>
              <a:rPr lang="en-GB" b="1" dirty="0">
                <a:latin typeface="+mj-lt"/>
              </a:rPr>
              <a:t>The Investigation Lead (Principal/AP) </a:t>
            </a:r>
            <a:r>
              <a:rPr lang="en-GB" dirty="0">
                <a:latin typeface="+mj-lt"/>
              </a:rPr>
              <a:t>reconvenes the </a:t>
            </a:r>
            <a:r>
              <a:rPr lang="en-GB" b="1" dirty="0">
                <a:latin typeface="+mj-lt"/>
              </a:rPr>
              <a:t>teacher leaders </a:t>
            </a:r>
            <a:r>
              <a:rPr lang="en-GB" dirty="0">
                <a:latin typeface="+mj-lt"/>
              </a:rPr>
              <a:t>to undertake Part 2 of the sense-making which analyses school wide implications. </a:t>
            </a:r>
          </a:p>
          <a:p>
            <a:pPr lvl="0">
              <a:spcAft>
                <a:spcPts val="600"/>
              </a:spcAft>
            </a:pPr>
            <a:endParaRPr lang="en-AU" sz="1600" dirty="0">
              <a:latin typeface="+mj-lt"/>
            </a:endParaRPr>
          </a:p>
        </p:txBody>
      </p:sp>
      <p:sp>
        <p:nvSpPr>
          <p:cNvPr id="2" name="Rectangle 1">
            <a:extLst>
              <a:ext uri="{FF2B5EF4-FFF2-40B4-BE49-F238E27FC236}">
                <a16:creationId xmlns:a16="http://schemas.microsoft.com/office/drawing/2014/main" id="{075F2302-781D-F5C1-63AD-EB70A1DCCF43}"/>
              </a:ext>
            </a:extLst>
          </p:cNvPr>
          <p:cNvSpPr/>
          <p:nvPr/>
        </p:nvSpPr>
        <p:spPr>
          <a:xfrm>
            <a:off x="9332356" y="11922"/>
            <a:ext cx="2859644" cy="4679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Overview</a:t>
            </a:r>
          </a:p>
        </p:txBody>
      </p:sp>
    </p:spTree>
    <p:extLst>
      <p:ext uri="{BB962C8B-B14F-4D97-AF65-F5344CB8AC3E}">
        <p14:creationId xmlns:p14="http://schemas.microsoft.com/office/powerpoint/2010/main" val="21535655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C00A773-0FDA-3549-97D8-0F8A62E93120}"/>
              </a:ext>
            </a:extLst>
          </p:cNvPr>
          <p:cNvSpPr txBox="1"/>
          <p:nvPr/>
        </p:nvSpPr>
        <p:spPr>
          <a:xfrm>
            <a:off x="653244" y="839106"/>
            <a:ext cx="10185992" cy="6494085"/>
          </a:xfrm>
          <a:prstGeom prst="rect">
            <a:avLst/>
          </a:prstGeom>
          <a:noFill/>
        </p:spPr>
        <p:txBody>
          <a:bodyPr wrap="square" rtlCol="0">
            <a:spAutoFit/>
          </a:bodyPr>
          <a:lstStyle/>
          <a:p>
            <a:pPr>
              <a:spcBef>
                <a:spcPts val="1200"/>
              </a:spcBef>
              <a:spcAft>
                <a:spcPts val="1200"/>
              </a:spcAft>
            </a:pPr>
            <a:r>
              <a:rPr lang="en-US" dirty="0">
                <a:latin typeface="+mj-lt"/>
              </a:rPr>
              <a:t>Members from the investigation team conduct a close analysis of the unit assessments to determine how well they revealed learning progress in relation to the intended KUBD dimensions. Then the investigation team discusses how to strengthen the learning and assessment design so that they are both richer and better aligned.  </a:t>
            </a:r>
          </a:p>
          <a:p>
            <a:pPr marL="342900" indent="-342900">
              <a:spcBef>
                <a:spcPts val="1200"/>
              </a:spcBef>
              <a:spcAft>
                <a:spcPts val="1200"/>
              </a:spcAft>
              <a:buAutoNum type="arabicPeriod"/>
            </a:pPr>
            <a:r>
              <a:rPr lang="en-US" dirty="0">
                <a:latin typeface="+mj-lt"/>
              </a:rPr>
              <a:t>The Teacher Teams (2-3) led by a teacher leader convene. </a:t>
            </a:r>
          </a:p>
          <a:p>
            <a:pPr marL="342900" indent="-342900">
              <a:spcBef>
                <a:spcPts val="1200"/>
              </a:spcBef>
              <a:spcAft>
                <a:spcPts val="1200"/>
              </a:spcAft>
              <a:buAutoNum type="arabicPeriod"/>
            </a:pPr>
            <a:r>
              <a:rPr lang="en-US" dirty="0">
                <a:latin typeface="+mj-lt"/>
              </a:rPr>
              <a:t>Each team member (2-3 teachers and 1 teacher leader) reads through the Unit independently and makes notes on the </a:t>
            </a:r>
            <a:r>
              <a:rPr lang="en-US" b="1" dirty="0">
                <a:latin typeface="+mj-lt"/>
              </a:rPr>
              <a:t>KUBD quadrant </a:t>
            </a:r>
            <a:r>
              <a:rPr lang="en-US" dirty="0">
                <a:latin typeface="+mj-lt"/>
              </a:rPr>
              <a:t>scaffold on </a:t>
            </a:r>
            <a:r>
              <a:rPr lang="en-US" b="1" dirty="0">
                <a:latin typeface="+mj-lt"/>
              </a:rPr>
              <a:t>page 6</a:t>
            </a:r>
            <a:r>
              <a:rPr lang="en-US" dirty="0">
                <a:latin typeface="+mj-lt"/>
              </a:rPr>
              <a:t>. They map what type of learning was intended by this Unit. (10-15 mins)</a:t>
            </a:r>
          </a:p>
          <a:p>
            <a:pPr marL="342900" indent="-342900">
              <a:spcBef>
                <a:spcPts val="1200"/>
              </a:spcBef>
              <a:spcAft>
                <a:spcPts val="1200"/>
              </a:spcAft>
              <a:buAutoNum type="arabicPeriod"/>
            </a:pPr>
            <a:r>
              <a:rPr lang="en-US" dirty="0">
                <a:latin typeface="+mj-lt"/>
              </a:rPr>
              <a:t>Each team discusses where they have located the intended learning and why. They discuss the balance of attention given to the different learning dimensions. The teacher leader fosters dialogue to tease out differences, reasons for those differences and invites readjustments to the KUBD quadrants in light of new insights. (10 mins)</a:t>
            </a:r>
          </a:p>
          <a:p>
            <a:pPr marL="342900" indent="-342900">
              <a:spcBef>
                <a:spcPts val="1200"/>
              </a:spcBef>
              <a:spcAft>
                <a:spcPts val="1200"/>
              </a:spcAft>
              <a:buAutoNum type="arabicPeriod"/>
            </a:pPr>
            <a:r>
              <a:rPr lang="en-US" dirty="0">
                <a:latin typeface="+mj-lt"/>
              </a:rPr>
              <a:t>Once the intended learning has been remapped, the team discusses how well the Unit assessment design aligned with the significant areas of intended learning? (10 mins)</a:t>
            </a:r>
          </a:p>
          <a:p>
            <a:pPr marL="342900" indent="-342900">
              <a:spcBef>
                <a:spcPts val="1200"/>
              </a:spcBef>
              <a:spcAft>
                <a:spcPts val="1200"/>
              </a:spcAft>
              <a:buAutoNum type="arabicPeriod"/>
            </a:pPr>
            <a:r>
              <a:rPr lang="en-US" dirty="0">
                <a:latin typeface="+mj-lt"/>
              </a:rPr>
              <a:t>Teacher leaders invite the teacher team to identify what they would like to learn more about in order to be able to strengthen assessment designs within Units of Work. This is recorded. (10 mins)</a:t>
            </a:r>
          </a:p>
          <a:p>
            <a:pPr marL="342900" indent="-342900">
              <a:buAutoNum type="arabicPeriod"/>
            </a:pPr>
            <a:endParaRPr lang="en-US" dirty="0"/>
          </a:p>
        </p:txBody>
      </p:sp>
      <p:sp>
        <p:nvSpPr>
          <p:cNvPr id="7" name="TextBox 6">
            <a:extLst>
              <a:ext uri="{FF2B5EF4-FFF2-40B4-BE49-F238E27FC236}">
                <a16:creationId xmlns:a16="http://schemas.microsoft.com/office/drawing/2014/main" id="{84861D26-A454-434D-9A71-98535DC34911}"/>
              </a:ext>
            </a:extLst>
          </p:cNvPr>
          <p:cNvSpPr txBox="1"/>
          <p:nvPr/>
        </p:nvSpPr>
        <p:spPr>
          <a:xfrm>
            <a:off x="341522" y="377441"/>
            <a:ext cx="11508955" cy="492443"/>
          </a:xfrm>
          <a:prstGeom prst="rect">
            <a:avLst/>
          </a:prstGeom>
          <a:noFill/>
        </p:spPr>
        <p:txBody>
          <a:bodyPr wrap="square" rtlCol="0">
            <a:spAutoFit/>
          </a:bodyPr>
          <a:lstStyle/>
          <a:p>
            <a:pPr algn="ctr"/>
            <a:r>
              <a:rPr lang="en-US" sz="2600" b="1" dirty="0">
                <a:solidFill>
                  <a:schemeClr val="accent5">
                    <a:lumMod val="75000"/>
                  </a:schemeClr>
                </a:solidFill>
                <a:latin typeface="+mj-lt"/>
              </a:rPr>
              <a:t>WORKSHOP 1. Guide for Teacher Leaders and Teachers - Mapping of Intended Learning </a:t>
            </a:r>
          </a:p>
        </p:txBody>
      </p:sp>
      <p:sp>
        <p:nvSpPr>
          <p:cNvPr id="2" name="Slide Number Placeholder 1">
            <a:extLst>
              <a:ext uri="{FF2B5EF4-FFF2-40B4-BE49-F238E27FC236}">
                <a16:creationId xmlns:a16="http://schemas.microsoft.com/office/drawing/2014/main" id="{7B0FDA43-98F0-AB4F-91D1-F78D707904E4}"/>
              </a:ext>
            </a:extLst>
          </p:cNvPr>
          <p:cNvSpPr>
            <a:spLocks noGrp="1"/>
          </p:cNvSpPr>
          <p:nvPr>
            <p:ph type="sldNum" sz="quarter" idx="12"/>
          </p:nvPr>
        </p:nvSpPr>
        <p:spPr/>
        <p:txBody>
          <a:bodyPr/>
          <a:lstStyle/>
          <a:p>
            <a:fld id="{1C90C632-DEF8-F047-B210-DCDCD8E16980}" type="slidenum">
              <a:rPr lang="en-US" smtClean="0"/>
              <a:t>5</a:t>
            </a:fld>
            <a:endParaRPr lang="en-US"/>
          </a:p>
        </p:txBody>
      </p:sp>
      <p:sp>
        <p:nvSpPr>
          <p:cNvPr id="3" name="Rectangle 2">
            <a:extLst>
              <a:ext uri="{FF2B5EF4-FFF2-40B4-BE49-F238E27FC236}">
                <a16:creationId xmlns:a16="http://schemas.microsoft.com/office/drawing/2014/main" id="{75544746-37BF-002B-6D78-40663E72FAFE}"/>
              </a:ext>
            </a:extLst>
          </p:cNvPr>
          <p:cNvSpPr/>
          <p:nvPr/>
        </p:nvSpPr>
        <p:spPr>
          <a:xfrm>
            <a:off x="8171234" y="11922"/>
            <a:ext cx="4020766" cy="357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Mapping Learning Guide</a:t>
            </a:r>
          </a:p>
        </p:txBody>
      </p:sp>
    </p:spTree>
    <p:extLst>
      <p:ext uri="{BB962C8B-B14F-4D97-AF65-F5344CB8AC3E}">
        <p14:creationId xmlns:p14="http://schemas.microsoft.com/office/powerpoint/2010/main" val="2742550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10;&#10;Description automatically generated with medium confidence">
            <a:extLst>
              <a:ext uri="{FF2B5EF4-FFF2-40B4-BE49-F238E27FC236}">
                <a16:creationId xmlns:a16="http://schemas.microsoft.com/office/drawing/2014/main" id="{DA6B17AC-5744-28DC-F4A0-0B3E4B6EF942}"/>
              </a:ext>
            </a:extLst>
          </p:cNvPr>
          <p:cNvPicPr>
            <a:picLocks noChangeAspect="1"/>
          </p:cNvPicPr>
          <p:nvPr/>
        </p:nvPicPr>
        <p:blipFill>
          <a:blip r:embed="rId2"/>
          <a:stretch>
            <a:fillRect/>
          </a:stretch>
        </p:blipFill>
        <p:spPr>
          <a:xfrm>
            <a:off x="1303718" y="252919"/>
            <a:ext cx="9584563" cy="6858000"/>
          </a:xfrm>
          <a:prstGeom prst="rect">
            <a:avLst/>
          </a:prstGeom>
        </p:spPr>
      </p:pic>
      <p:sp>
        <p:nvSpPr>
          <p:cNvPr id="2" name="Rectangle 1">
            <a:extLst>
              <a:ext uri="{FF2B5EF4-FFF2-40B4-BE49-F238E27FC236}">
                <a16:creationId xmlns:a16="http://schemas.microsoft.com/office/drawing/2014/main" id="{1BE23C4B-2038-BC52-10CE-3B9D6869153A}"/>
              </a:ext>
            </a:extLst>
          </p:cNvPr>
          <p:cNvSpPr/>
          <p:nvPr/>
        </p:nvSpPr>
        <p:spPr>
          <a:xfrm>
            <a:off x="8978630" y="11922"/>
            <a:ext cx="3213370" cy="24099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KUBD Template</a:t>
            </a:r>
          </a:p>
        </p:txBody>
      </p:sp>
    </p:spTree>
    <p:extLst>
      <p:ext uri="{BB962C8B-B14F-4D97-AF65-F5344CB8AC3E}">
        <p14:creationId xmlns:p14="http://schemas.microsoft.com/office/powerpoint/2010/main" val="603282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57FFA26-5A28-A744-B8AD-41215C2E5779}"/>
              </a:ext>
            </a:extLst>
          </p:cNvPr>
          <p:cNvSpPr>
            <a:spLocks noGrp="1"/>
          </p:cNvSpPr>
          <p:nvPr>
            <p:ph type="sldNum" sz="quarter" idx="12"/>
          </p:nvPr>
        </p:nvSpPr>
        <p:spPr/>
        <p:txBody>
          <a:bodyPr/>
          <a:lstStyle/>
          <a:p>
            <a:fld id="{1C90C632-DEF8-F047-B210-DCDCD8E16980}" type="slidenum">
              <a:rPr lang="en-US" smtClean="0"/>
              <a:t>7</a:t>
            </a:fld>
            <a:endParaRPr lang="en-US"/>
          </a:p>
        </p:txBody>
      </p:sp>
      <p:sp>
        <p:nvSpPr>
          <p:cNvPr id="7" name="TextBox 6">
            <a:extLst>
              <a:ext uri="{FF2B5EF4-FFF2-40B4-BE49-F238E27FC236}">
                <a16:creationId xmlns:a16="http://schemas.microsoft.com/office/drawing/2014/main" id="{3408B82C-1BE9-A442-9E69-8C6A6F5DD3A7}"/>
              </a:ext>
            </a:extLst>
          </p:cNvPr>
          <p:cNvSpPr txBox="1"/>
          <p:nvPr/>
        </p:nvSpPr>
        <p:spPr>
          <a:xfrm>
            <a:off x="264640" y="406988"/>
            <a:ext cx="11294075" cy="954107"/>
          </a:xfrm>
          <a:prstGeom prst="rect">
            <a:avLst/>
          </a:prstGeom>
          <a:noFill/>
        </p:spPr>
        <p:txBody>
          <a:bodyPr wrap="square" rtlCol="0">
            <a:spAutoFit/>
          </a:bodyPr>
          <a:lstStyle/>
          <a:p>
            <a:pPr algn="ctr"/>
            <a:r>
              <a:rPr lang="en-US" sz="2800" b="1" dirty="0">
                <a:solidFill>
                  <a:schemeClr val="accent5">
                    <a:lumMod val="75000"/>
                  </a:schemeClr>
                </a:solidFill>
                <a:latin typeface="+mj-lt"/>
              </a:rPr>
              <a:t>WORKSHOP 1 (cont.). Guide for Teacher leaders and teachers - </a:t>
            </a:r>
          </a:p>
          <a:p>
            <a:pPr algn="ctr"/>
            <a:r>
              <a:rPr lang="en-US" sz="2800" b="1" dirty="0">
                <a:solidFill>
                  <a:schemeClr val="accent5">
                    <a:lumMod val="75000"/>
                  </a:schemeClr>
                </a:solidFill>
                <a:latin typeface="+mj-lt"/>
              </a:rPr>
              <a:t>Mapping of Timing and Focus of Unit Assessments</a:t>
            </a:r>
          </a:p>
        </p:txBody>
      </p:sp>
      <p:sp>
        <p:nvSpPr>
          <p:cNvPr id="8" name="TextBox 7">
            <a:extLst>
              <a:ext uri="{FF2B5EF4-FFF2-40B4-BE49-F238E27FC236}">
                <a16:creationId xmlns:a16="http://schemas.microsoft.com/office/drawing/2014/main" id="{1C958FF2-4241-5846-9FB3-1B2E615D8D47}"/>
              </a:ext>
            </a:extLst>
          </p:cNvPr>
          <p:cNvSpPr txBox="1"/>
          <p:nvPr/>
        </p:nvSpPr>
        <p:spPr>
          <a:xfrm>
            <a:off x="469557" y="1410355"/>
            <a:ext cx="10884243" cy="5447645"/>
          </a:xfrm>
          <a:prstGeom prst="rect">
            <a:avLst/>
          </a:prstGeom>
          <a:noFill/>
        </p:spPr>
        <p:txBody>
          <a:bodyPr wrap="square" rtlCol="0">
            <a:spAutoFit/>
          </a:bodyPr>
          <a:lstStyle/>
          <a:p>
            <a:r>
              <a:rPr lang="en-US" sz="2400" dirty="0"/>
              <a:t>Teacher leaders facilitate their teacher teams to: </a:t>
            </a:r>
          </a:p>
          <a:p>
            <a:endParaRPr lang="en-US" dirty="0">
              <a:latin typeface="+mj-lt"/>
            </a:endParaRPr>
          </a:p>
          <a:p>
            <a:pPr marL="342900" indent="-342900">
              <a:buFont typeface="+mj-lt"/>
              <a:buAutoNum type="arabicPeriod"/>
            </a:pPr>
            <a:r>
              <a:rPr lang="en-US" sz="2400" dirty="0"/>
              <a:t>Use the Assessment Grid on </a:t>
            </a:r>
            <a:r>
              <a:rPr lang="en-US" sz="2400" b="1" dirty="0"/>
              <a:t>page 8</a:t>
            </a:r>
            <a:r>
              <a:rPr lang="en-US" sz="2400" dirty="0"/>
              <a:t> to note when and why various assessments took place during the collaboratively </a:t>
            </a:r>
            <a:r>
              <a:rPr lang="en-US" sz="2400" dirty="0" err="1"/>
              <a:t>analysed</a:t>
            </a:r>
            <a:r>
              <a:rPr lang="en-US" sz="2400" dirty="0"/>
              <a:t> Unit. What pattern emerges? Are there a number of assessment opportunities across the unit?</a:t>
            </a:r>
          </a:p>
          <a:p>
            <a:pPr marL="342900" indent="-342900">
              <a:buFont typeface="+mj-lt"/>
              <a:buAutoNum type="arabicPeriod"/>
            </a:pPr>
            <a:endParaRPr lang="en-US" sz="2400" dirty="0"/>
          </a:p>
          <a:p>
            <a:pPr marL="342900" indent="-342900">
              <a:buFont typeface="+mj-lt"/>
              <a:buAutoNum type="arabicPeriod"/>
            </a:pPr>
            <a:r>
              <a:rPr lang="en-US" sz="2400" dirty="0"/>
              <a:t>How coherent are point in time assessments embedded in this Unit? What are they designed to reveal? </a:t>
            </a:r>
          </a:p>
          <a:p>
            <a:pPr marL="342900" indent="-342900">
              <a:buFont typeface="+mj-lt"/>
              <a:buAutoNum type="arabicPeriod"/>
            </a:pPr>
            <a:endParaRPr lang="en-US" sz="2400" dirty="0"/>
          </a:p>
          <a:p>
            <a:pPr marL="342900" indent="-342900">
              <a:buFont typeface="+mj-lt"/>
              <a:buAutoNum type="arabicPeriod"/>
            </a:pPr>
            <a:r>
              <a:rPr lang="en-US" sz="2400" dirty="0"/>
              <a:t>How well is learning progress revealed by the assessments we have designed? What might need attention in relation to the timing and focus of our assessments? </a:t>
            </a:r>
          </a:p>
          <a:p>
            <a:pPr marL="342900" indent="-342900">
              <a:buFont typeface="+mj-lt"/>
              <a:buAutoNum type="arabicPeriod"/>
            </a:pPr>
            <a:endParaRPr lang="en-US" sz="2400" dirty="0"/>
          </a:p>
          <a:p>
            <a:pPr marL="342900" indent="-342900">
              <a:buFont typeface="+mj-lt"/>
              <a:buAutoNum type="arabicPeriod"/>
            </a:pPr>
            <a:r>
              <a:rPr lang="en-US" sz="2400" dirty="0"/>
              <a:t>What might be some implications for HOW we assess? Record discussions on </a:t>
            </a:r>
            <a:r>
              <a:rPr lang="en-US" sz="2400" b="1" dirty="0"/>
              <a:t>page 9</a:t>
            </a:r>
            <a:r>
              <a:rPr lang="en-US" sz="2400" dirty="0"/>
              <a:t>. </a:t>
            </a:r>
          </a:p>
          <a:p>
            <a:endParaRPr lang="en-US" dirty="0">
              <a:latin typeface="+mj-lt"/>
            </a:endParaRPr>
          </a:p>
        </p:txBody>
      </p:sp>
      <p:sp>
        <p:nvSpPr>
          <p:cNvPr id="3" name="Rectangle 2">
            <a:extLst>
              <a:ext uri="{FF2B5EF4-FFF2-40B4-BE49-F238E27FC236}">
                <a16:creationId xmlns:a16="http://schemas.microsoft.com/office/drawing/2014/main" id="{A90E2E1E-6FEE-DDB5-AF46-8733A0289A0D}"/>
              </a:ext>
            </a:extLst>
          </p:cNvPr>
          <p:cNvSpPr/>
          <p:nvPr/>
        </p:nvSpPr>
        <p:spPr>
          <a:xfrm>
            <a:off x="7626485" y="0"/>
            <a:ext cx="4565515" cy="357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Mapping Assessment Guide</a:t>
            </a:r>
          </a:p>
        </p:txBody>
      </p:sp>
    </p:spTree>
    <p:extLst>
      <p:ext uri="{BB962C8B-B14F-4D97-AF65-F5344CB8AC3E}">
        <p14:creationId xmlns:p14="http://schemas.microsoft.com/office/powerpoint/2010/main" val="33909429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79745" y="5779098"/>
            <a:ext cx="11271124" cy="980354"/>
          </a:xfrm>
          <a:prstGeom prst="rect">
            <a:avLst/>
          </a:prstGeom>
          <a:noFill/>
        </p:spPr>
        <p:txBody>
          <a:bodyPr wrap="square" lIns="126960" tIns="63479" rIns="126960" bIns="63479" rtlCol="0">
            <a:spAutoFit/>
          </a:bodyPr>
          <a:lstStyle/>
          <a:p>
            <a:pPr algn="ctr" defTabSz="634815"/>
            <a:r>
              <a:rPr lang="en-US" sz="1846" dirty="0">
                <a:solidFill>
                  <a:srgbClr val="17375E"/>
                </a:solidFill>
                <a:latin typeface="+mj-lt"/>
              </a:rPr>
              <a:t>When does assessment happen?  Where is your attention?</a:t>
            </a:r>
          </a:p>
          <a:p>
            <a:pPr algn="ctr" defTabSz="634815"/>
            <a:r>
              <a:rPr lang="en-US" sz="1846" b="1" dirty="0">
                <a:solidFill>
                  <a:srgbClr val="17375E"/>
                </a:solidFill>
                <a:latin typeface="+mj-lt"/>
              </a:rPr>
              <a:t>             = strong attention             = moderate attention          = a little attention      Blank = no attention</a:t>
            </a:r>
          </a:p>
          <a:p>
            <a:pPr algn="ctr" defTabSz="634815"/>
            <a:r>
              <a:rPr lang="en-US" sz="1846" dirty="0">
                <a:solidFill>
                  <a:srgbClr val="17375E"/>
                </a:solidFill>
                <a:latin typeface="+mj-lt"/>
              </a:rPr>
              <a:t>What has been revealed by this analysis? What are you also noticing about HOW you find out where students are at?</a:t>
            </a:r>
          </a:p>
        </p:txBody>
      </p:sp>
      <p:sp>
        <p:nvSpPr>
          <p:cNvPr id="5" name="Rectangle 4"/>
          <p:cNvSpPr/>
          <p:nvPr/>
        </p:nvSpPr>
        <p:spPr>
          <a:xfrm>
            <a:off x="1115811" y="169524"/>
            <a:ext cx="9247280" cy="497530"/>
          </a:xfrm>
          <a:prstGeom prst="rect">
            <a:avLst/>
          </a:prstGeom>
        </p:spPr>
        <p:txBody>
          <a:bodyPr wrap="square" lIns="126960" tIns="63479" rIns="126960" bIns="63479">
            <a:spAutoFit/>
          </a:bodyPr>
          <a:lstStyle/>
          <a:p>
            <a:pPr algn="dist" defTabSz="634815"/>
            <a:r>
              <a:rPr lang="en-US" sz="2400" dirty="0">
                <a:solidFill>
                  <a:srgbClr val="D19000"/>
                </a:solidFill>
                <a:latin typeface="+mj-lt"/>
                <a:cs typeface="Pete"/>
              </a:rPr>
              <a:t>When</a:t>
            </a:r>
            <a:r>
              <a:rPr lang="en-US" sz="2000" dirty="0">
                <a:solidFill>
                  <a:srgbClr val="254061"/>
                </a:solidFill>
                <a:latin typeface="+mj-lt"/>
                <a:cs typeface="Pete"/>
              </a:rPr>
              <a:t> do we assess and </a:t>
            </a:r>
            <a:r>
              <a:rPr lang="en-US" sz="2400" dirty="0">
                <a:solidFill>
                  <a:srgbClr val="D19000"/>
                </a:solidFill>
                <a:latin typeface="+mj-lt"/>
                <a:cs typeface="Pete"/>
              </a:rPr>
              <a:t>Why? </a:t>
            </a:r>
            <a:r>
              <a:rPr lang="en-US" sz="2000" dirty="0">
                <a:solidFill>
                  <a:srgbClr val="254061"/>
                </a:solidFill>
                <a:latin typeface="+mj-lt"/>
                <a:cs typeface="Pete"/>
              </a:rPr>
              <a:t>What do we generally </a:t>
            </a:r>
            <a:r>
              <a:rPr lang="en-US" sz="2000" dirty="0">
                <a:solidFill>
                  <a:srgbClr val="F79646">
                    <a:lumMod val="75000"/>
                  </a:srgbClr>
                </a:solidFill>
                <a:latin typeface="+mj-lt"/>
                <a:cs typeface="Pete"/>
              </a:rPr>
              <a:t>attend</a:t>
            </a:r>
            <a:r>
              <a:rPr lang="en-US" sz="2000" dirty="0">
                <a:solidFill>
                  <a:srgbClr val="254061"/>
                </a:solidFill>
                <a:latin typeface="+mj-lt"/>
                <a:cs typeface="Pete"/>
              </a:rPr>
              <a:t> to?</a:t>
            </a:r>
            <a:endParaRPr lang="en-AU" sz="2000" dirty="0">
              <a:solidFill>
                <a:srgbClr val="254061"/>
              </a:solidFill>
              <a:latin typeface="+mj-lt"/>
              <a:cs typeface="Pete"/>
            </a:endParaRPr>
          </a:p>
        </p:txBody>
      </p:sp>
      <p:graphicFrame>
        <p:nvGraphicFramePr>
          <p:cNvPr id="6" name="Table 5"/>
          <p:cNvGraphicFramePr>
            <a:graphicFrameLocks noGrp="1"/>
          </p:cNvGraphicFramePr>
          <p:nvPr>
            <p:extLst>
              <p:ext uri="{D42A27DB-BD31-4B8C-83A1-F6EECF244321}">
                <p14:modId xmlns:p14="http://schemas.microsoft.com/office/powerpoint/2010/main" val="2009660483"/>
              </p:ext>
            </p:extLst>
          </p:nvPr>
        </p:nvGraphicFramePr>
        <p:xfrm>
          <a:off x="359905" y="624355"/>
          <a:ext cx="11172332" cy="5815356"/>
        </p:xfrm>
        <a:graphic>
          <a:graphicData uri="http://schemas.openxmlformats.org/drawingml/2006/table">
            <a:tbl>
              <a:tblPr firstRow="1" bandRow="1">
                <a:tableStyleId>{2D5ABB26-0587-4C30-8999-92F81FD0307C}</a:tableStyleId>
              </a:tblPr>
              <a:tblGrid>
                <a:gridCol w="3591257">
                  <a:extLst>
                    <a:ext uri="{9D8B030D-6E8A-4147-A177-3AD203B41FA5}">
                      <a16:colId xmlns:a16="http://schemas.microsoft.com/office/drawing/2014/main" val="20000"/>
                    </a:ext>
                  </a:extLst>
                </a:gridCol>
                <a:gridCol w="2670604">
                  <a:extLst>
                    <a:ext uri="{9D8B030D-6E8A-4147-A177-3AD203B41FA5}">
                      <a16:colId xmlns:a16="http://schemas.microsoft.com/office/drawing/2014/main" val="20001"/>
                    </a:ext>
                  </a:extLst>
                </a:gridCol>
                <a:gridCol w="2364933">
                  <a:extLst>
                    <a:ext uri="{9D8B030D-6E8A-4147-A177-3AD203B41FA5}">
                      <a16:colId xmlns:a16="http://schemas.microsoft.com/office/drawing/2014/main" val="20002"/>
                    </a:ext>
                  </a:extLst>
                </a:gridCol>
                <a:gridCol w="2545538">
                  <a:extLst>
                    <a:ext uri="{9D8B030D-6E8A-4147-A177-3AD203B41FA5}">
                      <a16:colId xmlns:a16="http://schemas.microsoft.com/office/drawing/2014/main" val="20003"/>
                    </a:ext>
                  </a:extLst>
                </a:gridCol>
              </a:tblGrid>
              <a:tr h="735822">
                <a:tc>
                  <a:txBody>
                    <a:bodyPr/>
                    <a:lstStyle/>
                    <a:p>
                      <a:endParaRPr lang="en-US" sz="2200"/>
                    </a:p>
                  </a:txBody>
                  <a:tcPr marL="101600" marR="101600" marT="56271" marB="56271">
                    <a:lnL w="12700" cap="flat" cmpd="sng" algn="ctr">
                      <a:noFill/>
                      <a:prstDash val="dash"/>
                      <a:round/>
                      <a:headEnd type="none" w="med" len="med"/>
                      <a:tailEnd type="none" w="med" len="med"/>
                    </a:lnL>
                    <a:lnR w="12700" cap="flat" cmpd="sng" algn="ctr">
                      <a:solidFill>
                        <a:srgbClr val="254061"/>
                      </a:solidFill>
                      <a:prstDash val="dash"/>
                      <a:round/>
                      <a:headEnd type="none" w="med" len="med"/>
                      <a:tailEnd type="none" w="med" len="med"/>
                    </a:lnR>
                    <a:lnT w="12700" cap="flat" cmpd="sng" algn="ctr">
                      <a:noFill/>
                      <a:prstDash val="dash"/>
                      <a:round/>
                      <a:headEnd type="none" w="med" len="med"/>
                      <a:tailEnd type="none" w="med" len="med"/>
                    </a:lnT>
                    <a:lnB w="12700" cap="flat" cmpd="sng" algn="ctr">
                      <a:solidFill>
                        <a:srgbClr val="254061"/>
                      </a:solidFill>
                      <a:prstDash val="dash"/>
                      <a:round/>
                      <a:headEnd type="none" w="med" len="med"/>
                      <a:tailEnd type="none" w="med" len="med"/>
                    </a:lnB>
                    <a:lnTlToBr w="12700" cmpd="sng">
                      <a:noFill/>
                      <a:prstDash val="solid"/>
                    </a:lnTlToBr>
                    <a:lnBlToTr w="12700" cmpd="sng">
                      <a:noFill/>
                      <a:prstDash val="solid"/>
                    </a:lnBlToTr>
                  </a:tcPr>
                </a:tc>
                <a:tc>
                  <a:txBody>
                    <a:bodyPr/>
                    <a:lstStyle/>
                    <a:p>
                      <a:pPr algn="ctr"/>
                      <a:r>
                        <a:rPr lang="en-US" sz="2000" dirty="0">
                          <a:solidFill>
                            <a:srgbClr val="17375E"/>
                          </a:solidFill>
                          <a:latin typeface="+mj-lt"/>
                          <a:cs typeface="Pete"/>
                        </a:rPr>
                        <a:t>Before/as we start a unit</a:t>
                      </a:r>
                    </a:p>
                  </a:txBody>
                  <a:tcPr marL="101600" marR="101600" marT="56271" marB="56271">
                    <a:lnL w="12700" cap="flat" cmpd="sng" algn="ctr">
                      <a:solidFill>
                        <a:srgbClr val="254061"/>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254061"/>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pPr algn="ctr"/>
                      <a:r>
                        <a:rPr lang="en-US" sz="2000">
                          <a:solidFill>
                            <a:srgbClr val="17375E"/>
                          </a:solidFill>
                          <a:latin typeface="+mj-lt"/>
                          <a:cs typeface="Pete"/>
                        </a:rPr>
                        <a:t>During a unit</a:t>
                      </a:r>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254061"/>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pPr algn="ctr"/>
                      <a:r>
                        <a:rPr lang="en-US" sz="2000">
                          <a:solidFill>
                            <a:srgbClr val="17375E"/>
                          </a:solidFill>
                          <a:latin typeface="+mj-lt"/>
                          <a:cs typeface="Pete"/>
                        </a:rPr>
                        <a:t>At the end of a unit</a:t>
                      </a:r>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254061"/>
                      </a:solidFill>
                      <a:prstDash val="dash"/>
                      <a:round/>
                      <a:headEnd type="none" w="med" len="med"/>
                      <a:tailEnd type="none" w="med" len="med"/>
                    </a:lnR>
                    <a:lnT w="12700" cap="flat" cmpd="sng" algn="ctr">
                      <a:solidFill>
                        <a:srgbClr val="254061"/>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extLst>
                  <a:ext uri="{0D108BD9-81ED-4DB2-BD59-A6C34878D82A}">
                    <a16:rowId xmlns:a16="http://schemas.microsoft.com/office/drawing/2014/main" val="10000"/>
                  </a:ext>
                </a:extLst>
              </a:tr>
              <a:tr h="1355417">
                <a:tc>
                  <a:txBody>
                    <a:bodyPr/>
                    <a:lstStyle/>
                    <a:p>
                      <a:pPr marL="0" marR="0" indent="0" algn="r" defTabSz="515813" rtl="0" eaLnBrk="1" fontAlgn="auto" latinLnBrk="0" hangingPunct="1">
                        <a:lnSpc>
                          <a:spcPct val="110000"/>
                        </a:lnSpc>
                        <a:spcBef>
                          <a:spcPts val="0"/>
                        </a:spcBef>
                        <a:spcAft>
                          <a:spcPts val="1800"/>
                        </a:spcAft>
                        <a:buClrTx/>
                        <a:buSzTx/>
                        <a:buFontTx/>
                        <a:buNone/>
                        <a:tabLst/>
                        <a:defRPr/>
                      </a:pPr>
                      <a:r>
                        <a:rPr lang="en-US" sz="2000" kern="1200" dirty="0">
                          <a:solidFill>
                            <a:srgbClr val="17375E"/>
                          </a:solidFill>
                          <a:latin typeface="+mj-lt"/>
                          <a:ea typeface="+mn-ea"/>
                          <a:cs typeface="Pete"/>
                        </a:rPr>
                        <a:t>Finding out what students Know and Understand</a:t>
                      </a:r>
                    </a:p>
                    <a:p>
                      <a:pPr marL="0" marR="0" indent="0" algn="r" defTabSz="515813" rtl="0" eaLnBrk="1" fontAlgn="auto" latinLnBrk="0" hangingPunct="1">
                        <a:lnSpc>
                          <a:spcPct val="110000"/>
                        </a:lnSpc>
                        <a:spcBef>
                          <a:spcPts val="0"/>
                        </a:spcBef>
                        <a:spcAft>
                          <a:spcPts val="1800"/>
                        </a:spcAft>
                        <a:buClrTx/>
                        <a:buSzTx/>
                        <a:buFontTx/>
                        <a:buNone/>
                        <a:tabLst/>
                        <a:defRPr/>
                      </a:pPr>
                      <a:endParaRPr lang="en-US" sz="2000" kern="1200" dirty="0">
                        <a:solidFill>
                          <a:srgbClr val="17375E"/>
                        </a:solidFill>
                        <a:latin typeface="+mj-lt"/>
                        <a:ea typeface="+mn-ea"/>
                        <a:cs typeface="Pete"/>
                      </a:endParaRPr>
                    </a:p>
                  </a:txBody>
                  <a:tcPr marL="101600" marR="101600" marT="56271" marB="56271">
                    <a:lnL w="12700" cap="flat" cmpd="sng" algn="ctr">
                      <a:solidFill>
                        <a:srgbClr val="254061"/>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254061"/>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endParaRPr lang="en-US" sz="2200" dirty="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endParaRPr lang="en-US" sz="2200" dirty="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endParaRPr lang="en-US" sz="220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254061"/>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extLst>
                  <a:ext uri="{0D108BD9-81ED-4DB2-BD59-A6C34878D82A}">
                    <a16:rowId xmlns:a16="http://schemas.microsoft.com/office/drawing/2014/main" val="10001"/>
                  </a:ext>
                </a:extLst>
              </a:tr>
              <a:tr h="1519604">
                <a:tc>
                  <a:txBody>
                    <a:bodyPr/>
                    <a:lstStyle/>
                    <a:p>
                      <a:pPr marL="0" marR="0" lvl="0" indent="0" algn="r" defTabSz="515813" rtl="0" eaLnBrk="1" fontAlgn="auto" latinLnBrk="0" hangingPunct="1">
                        <a:lnSpc>
                          <a:spcPct val="110000"/>
                        </a:lnSpc>
                        <a:spcBef>
                          <a:spcPts val="0"/>
                        </a:spcBef>
                        <a:spcAft>
                          <a:spcPts val="1800"/>
                        </a:spcAft>
                        <a:buClrTx/>
                        <a:buSzTx/>
                        <a:buFontTx/>
                        <a:buNone/>
                        <a:tabLst/>
                        <a:defRPr/>
                      </a:pPr>
                      <a:r>
                        <a:rPr lang="en-US" sz="2000" kern="1200" dirty="0">
                          <a:solidFill>
                            <a:srgbClr val="17375E"/>
                          </a:solidFill>
                          <a:latin typeface="+mj-lt"/>
                          <a:ea typeface="+mn-ea"/>
                          <a:cs typeface="Pete"/>
                        </a:rPr>
                        <a:t>Finding out what students can Do - levels of skill development and proficiency</a:t>
                      </a:r>
                    </a:p>
                  </a:txBody>
                  <a:tcPr marL="101600" marR="101600" marT="56271" marB="56271">
                    <a:lnL w="12700" cap="flat" cmpd="sng" algn="ctr">
                      <a:solidFill>
                        <a:srgbClr val="254061"/>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endParaRPr lang="en-US" sz="220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endParaRPr lang="en-US" sz="220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tc>
                  <a:txBody>
                    <a:bodyPr/>
                    <a:lstStyle/>
                    <a:p>
                      <a:endParaRPr lang="en-US" sz="220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254061"/>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4F81BD">
                          <a:lumMod val="50000"/>
                        </a:srgbClr>
                      </a:solidFill>
                      <a:prstDash val="dash"/>
                      <a:round/>
                      <a:headEnd type="none" w="med" len="med"/>
                      <a:tailEnd type="none" w="med" len="med"/>
                    </a:lnB>
                  </a:tcPr>
                </a:tc>
                <a:extLst>
                  <a:ext uri="{0D108BD9-81ED-4DB2-BD59-A6C34878D82A}">
                    <a16:rowId xmlns:a16="http://schemas.microsoft.com/office/drawing/2014/main" val="10002"/>
                  </a:ext>
                </a:extLst>
              </a:tr>
              <a:tr h="2204513">
                <a:tc>
                  <a:txBody>
                    <a:bodyPr/>
                    <a:lstStyle/>
                    <a:p>
                      <a:pPr marL="0" marR="0" lvl="0" indent="0" algn="r" defTabSz="914400" rtl="0" eaLnBrk="1" fontAlgn="auto" latinLnBrk="0" hangingPunct="1">
                        <a:lnSpc>
                          <a:spcPct val="110000"/>
                        </a:lnSpc>
                        <a:spcBef>
                          <a:spcPts val="0"/>
                        </a:spcBef>
                        <a:spcAft>
                          <a:spcPts val="1200"/>
                        </a:spcAft>
                        <a:buClrTx/>
                        <a:buSzTx/>
                        <a:buFontTx/>
                        <a:buNone/>
                        <a:tabLst/>
                        <a:defRPr/>
                      </a:pPr>
                      <a:r>
                        <a:rPr lang="en-US" sz="2000" kern="1200" dirty="0">
                          <a:solidFill>
                            <a:srgbClr val="17375E"/>
                          </a:solidFill>
                          <a:latin typeface="+mj-lt"/>
                          <a:ea typeface="+mn-ea"/>
                          <a:cs typeface="Pete"/>
                        </a:rPr>
                        <a:t>Finding out how students tend to BE as learners – their attitudes, motivations,</a:t>
                      </a:r>
                      <a:r>
                        <a:rPr lang="en-US" sz="2000" kern="1200" baseline="0" dirty="0">
                          <a:solidFill>
                            <a:srgbClr val="17375E"/>
                          </a:solidFill>
                          <a:latin typeface="+mj-lt"/>
                          <a:ea typeface="+mn-ea"/>
                          <a:cs typeface="Pete"/>
                        </a:rPr>
                        <a:t> interests and dispositions</a:t>
                      </a:r>
                      <a:endParaRPr lang="en-US" sz="2400" kern="1200" dirty="0">
                        <a:solidFill>
                          <a:srgbClr val="17375E"/>
                        </a:solidFill>
                        <a:latin typeface="+mj-lt"/>
                        <a:ea typeface="+mn-ea"/>
                        <a:cs typeface="Pete"/>
                      </a:endParaRPr>
                    </a:p>
                  </a:txBody>
                  <a:tcPr marL="101600" marR="101600" marT="56271" marB="56271">
                    <a:lnL w="12700" cap="flat" cmpd="sng" algn="ctr">
                      <a:solidFill>
                        <a:srgbClr val="254061"/>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254061"/>
                      </a:solidFill>
                      <a:prstDash val="dash"/>
                      <a:round/>
                      <a:headEnd type="none" w="med" len="med"/>
                      <a:tailEnd type="none" w="med" len="med"/>
                    </a:lnB>
                  </a:tcPr>
                </a:tc>
                <a:tc>
                  <a:txBody>
                    <a:bodyPr/>
                    <a:lstStyle/>
                    <a:p>
                      <a:endParaRPr lang="en-US" sz="2200" dirty="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254061"/>
                      </a:solidFill>
                      <a:prstDash val="dash"/>
                      <a:round/>
                      <a:headEnd type="none" w="med" len="med"/>
                      <a:tailEnd type="none" w="med" len="med"/>
                    </a:lnB>
                  </a:tcPr>
                </a:tc>
                <a:tc>
                  <a:txBody>
                    <a:bodyPr/>
                    <a:lstStyle/>
                    <a:p>
                      <a:endParaRPr lang="en-US" sz="2200" dirty="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4F81BD">
                          <a:lumMod val="50000"/>
                        </a:srgbClr>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254061"/>
                      </a:solidFill>
                      <a:prstDash val="dash"/>
                      <a:round/>
                      <a:headEnd type="none" w="med" len="med"/>
                      <a:tailEnd type="none" w="med" len="med"/>
                    </a:lnB>
                  </a:tcPr>
                </a:tc>
                <a:tc>
                  <a:txBody>
                    <a:bodyPr/>
                    <a:lstStyle/>
                    <a:p>
                      <a:endParaRPr lang="en-US" sz="2200" dirty="0"/>
                    </a:p>
                  </a:txBody>
                  <a:tcPr marL="101600" marR="101600" marT="56271" marB="56271">
                    <a:lnL w="12700" cap="flat" cmpd="sng" algn="ctr">
                      <a:solidFill>
                        <a:srgbClr val="4F81BD">
                          <a:lumMod val="50000"/>
                        </a:srgbClr>
                      </a:solidFill>
                      <a:prstDash val="dash"/>
                      <a:round/>
                      <a:headEnd type="none" w="med" len="med"/>
                      <a:tailEnd type="none" w="med" len="med"/>
                    </a:lnL>
                    <a:lnR w="12700" cap="flat" cmpd="sng" algn="ctr">
                      <a:solidFill>
                        <a:srgbClr val="254061"/>
                      </a:solidFill>
                      <a:prstDash val="dash"/>
                      <a:round/>
                      <a:headEnd type="none" w="med" len="med"/>
                      <a:tailEnd type="none" w="med" len="med"/>
                    </a:lnR>
                    <a:lnT w="12700" cap="flat" cmpd="sng" algn="ctr">
                      <a:solidFill>
                        <a:srgbClr val="4F81BD">
                          <a:lumMod val="50000"/>
                        </a:srgbClr>
                      </a:solidFill>
                      <a:prstDash val="dash"/>
                      <a:round/>
                      <a:headEnd type="none" w="med" len="med"/>
                      <a:tailEnd type="none" w="med" len="med"/>
                    </a:lnT>
                    <a:lnB w="12700" cap="flat" cmpd="sng" algn="ctr">
                      <a:solidFill>
                        <a:srgbClr val="254061"/>
                      </a:solidFill>
                      <a:prstDash val="dash"/>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TextBox 8"/>
          <p:cNvSpPr txBox="1"/>
          <p:nvPr/>
        </p:nvSpPr>
        <p:spPr>
          <a:xfrm>
            <a:off x="982495" y="5892956"/>
            <a:ext cx="1244400" cy="847947"/>
          </a:xfrm>
          <a:prstGeom prst="rect">
            <a:avLst/>
          </a:prstGeom>
          <a:noFill/>
        </p:spPr>
        <p:txBody>
          <a:bodyPr wrap="square" lIns="126960" tIns="63479" rIns="126960" bIns="63479" rtlCol="0">
            <a:spAutoFit/>
          </a:bodyPr>
          <a:lstStyle/>
          <a:p>
            <a:pPr defTabSz="634815"/>
            <a:r>
              <a:rPr lang="en-US" sz="4677" b="1" dirty="0">
                <a:solidFill>
                  <a:srgbClr val="17375E"/>
                </a:solidFill>
                <a:latin typeface="Pete"/>
                <a:cs typeface="Pete"/>
              </a:rPr>
              <a:t>***</a:t>
            </a:r>
          </a:p>
        </p:txBody>
      </p:sp>
      <p:sp>
        <p:nvSpPr>
          <p:cNvPr id="10" name="TextBox 9"/>
          <p:cNvSpPr txBox="1"/>
          <p:nvPr/>
        </p:nvSpPr>
        <p:spPr>
          <a:xfrm>
            <a:off x="3540868" y="5911504"/>
            <a:ext cx="878670" cy="847947"/>
          </a:xfrm>
          <a:prstGeom prst="rect">
            <a:avLst/>
          </a:prstGeom>
          <a:noFill/>
        </p:spPr>
        <p:txBody>
          <a:bodyPr wrap="square" lIns="126960" tIns="63479" rIns="126960" bIns="63479" rtlCol="0">
            <a:spAutoFit/>
          </a:bodyPr>
          <a:lstStyle/>
          <a:p>
            <a:pPr defTabSz="634815"/>
            <a:r>
              <a:rPr lang="en-US" sz="4677" b="1" dirty="0">
                <a:solidFill>
                  <a:srgbClr val="17375E"/>
                </a:solidFill>
                <a:latin typeface="Pete"/>
                <a:cs typeface="Pete"/>
              </a:rPr>
              <a:t>**</a:t>
            </a:r>
          </a:p>
        </p:txBody>
      </p:sp>
      <p:sp>
        <p:nvSpPr>
          <p:cNvPr id="11" name="TextBox 10"/>
          <p:cNvSpPr txBox="1"/>
          <p:nvPr/>
        </p:nvSpPr>
        <p:spPr>
          <a:xfrm>
            <a:off x="6369078" y="5911504"/>
            <a:ext cx="760772" cy="847947"/>
          </a:xfrm>
          <a:prstGeom prst="rect">
            <a:avLst/>
          </a:prstGeom>
          <a:noFill/>
        </p:spPr>
        <p:txBody>
          <a:bodyPr wrap="square" lIns="126960" tIns="63479" rIns="126960" bIns="63479" rtlCol="0">
            <a:spAutoFit/>
          </a:bodyPr>
          <a:lstStyle/>
          <a:p>
            <a:pPr defTabSz="634815"/>
            <a:r>
              <a:rPr lang="en-US" sz="4677" b="1" dirty="0">
                <a:solidFill>
                  <a:srgbClr val="17375E"/>
                </a:solidFill>
                <a:latin typeface="Pete"/>
                <a:cs typeface="Pete"/>
              </a:rPr>
              <a:t>*</a:t>
            </a:r>
          </a:p>
        </p:txBody>
      </p:sp>
      <p:sp>
        <p:nvSpPr>
          <p:cNvPr id="2" name="Rectangle 1">
            <a:extLst>
              <a:ext uri="{FF2B5EF4-FFF2-40B4-BE49-F238E27FC236}">
                <a16:creationId xmlns:a16="http://schemas.microsoft.com/office/drawing/2014/main" id="{B66A76E3-7A4E-AFFB-30CF-DC89F9C0E3EF}"/>
              </a:ext>
            </a:extLst>
          </p:cNvPr>
          <p:cNvSpPr/>
          <p:nvPr/>
        </p:nvSpPr>
        <p:spPr>
          <a:xfrm>
            <a:off x="7636213" y="11922"/>
            <a:ext cx="4555787" cy="3112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How we assessment Template</a:t>
            </a:r>
          </a:p>
        </p:txBody>
      </p:sp>
    </p:spTree>
    <p:extLst>
      <p:ext uri="{BB962C8B-B14F-4D97-AF65-F5344CB8AC3E}">
        <p14:creationId xmlns:p14="http://schemas.microsoft.com/office/powerpoint/2010/main" val="21416342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AF0ACB4-68FF-9644-B9E0-6BDDAE77A096}"/>
              </a:ext>
            </a:extLst>
          </p:cNvPr>
          <p:cNvSpPr txBox="1"/>
          <p:nvPr/>
        </p:nvSpPr>
        <p:spPr>
          <a:xfrm>
            <a:off x="593125" y="469557"/>
            <a:ext cx="9412724" cy="646331"/>
          </a:xfrm>
          <a:prstGeom prst="rect">
            <a:avLst/>
          </a:prstGeom>
          <a:noFill/>
        </p:spPr>
        <p:txBody>
          <a:bodyPr wrap="square" rtlCol="0">
            <a:spAutoFit/>
          </a:bodyPr>
          <a:lstStyle/>
          <a:p>
            <a:r>
              <a:rPr lang="en-US" dirty="0">
                <a:latin typeface="+mj-lt"/>
              </a:rPr>
              <a:t>Insights and Implications of our team analysis for strengthening Unit learning and assessment design in light of KUBD mapping revelations</a:t>
            </a:r>
          </a:p>
        </p:txBody>
      </p:sp>
      <p:pic>
        <p:nvPicPr>
          <p:cNvPr id="6" name="Picture 5" descr="Graphical user interface&#10;&#10;Description automatically generated with medium confidence">
            <a:extLst>
              <a:ext uri="{FF2B5EF4-FFF2-40B4-BE49-F238E27FC236}">
                <a16:creationId xmlns:a16="http://schemas.microsoft.com/office/drawing/2014/main" id="{6DF77A89-639A-7747-AB2E-5287EE14D213}"/>
              </a:ext>
            </a:extLst>
          </p:cNvPr>
          <p:cNvPicPr>
            <a:picLocks noChangeAspect="1"/>
          </p:cNvPicPr>
          <p:nvPr/>
        </p:nvPicPr>
        <p:blipFill rotWithShape="1">
          <a:blip r:embed="rId2"/>
          <a:srcRect l="38354" t="37638" r="45788" b="42078"/>
          <a:stretch/>
        </p:blipFill>
        <p:spPr>
          <a:xfrm>
            <a:off x="10247198" y="104605"/>
            <a:ext cx="1839109" cy="1643876"/>
          </a:xfrm>
          <a:prstGeom prst="rect">
            <a:avLst/>
          </a:prstGeom>
        </p:spPr>
      </p:pic>
      <p:sp>
        <p:nvSpPr>
          <p:cNvPr id="2" name="Slide Number Placeholder 1">
            <a:extLst>
              <a:ext uri="{FF2B5EF4-FFF2-40B4-BE49-F238E27FC236}">
                <a16:creationId xmlns:a16="http://schemas.microsoft.com/office/drawing/2014/main" id="{1F2B1F12-B4A9-FC48-95D7-6307786786F9}"/>
              </a:ext>
            </a:extLst>
          </p:cNvPr>
          <p:cNvSpPr>
            <a:spLocks noGrp="1"/>
          </p:cNvSpPr>
          <p:nvPr>
            <p:ph type="sldNum" sz="quarter" idx="12"/>
          </p:nvPr>
        </p:nvSpPr>
        <p:spPr/>
        <p:txBody>
          <a:bodyPr/>
          <a:lstStyle/>
          <a:p>
            <a:fld id="{1C90C632-DEF8-F047-B210-DCDCD8E16980}" type="slidenum">
              <a:rPr lang="en-US" smtClean="0"/>
              <a:t>9</a:t>
            </a:fld>
            <a:endParaRPr lang="en-US"/>
          </a:p>
        </p:txBody>
      </p:sp>
      <p:sp>
        <p:nvSpPr>
          <p:cNvPr id="3" name="Rectangle 2">
            <a:extLst>
              <a:ext uri="{FF2B5EF4-FFF2-40B4-BE49-F238E27FC236}">
                <a16:creationId xmlns:a16="http://schemas.microsoft.com/office/drawing/2014/main" id="{7B0AA0A4-64A2-EA05-B785-35D51FAD0944}"/>
              </a:ext>
            </a:extLst>
          </p:cNvPr>
          <p:cNvSpPr/>
          <p:nvPr/>
        </p:nvSpPr>
        <p:spPr>
          <a:xfrm>
            <a:off x="5573949" y="11922"/>
            <a:ext cx="6618051" cy="3577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AU" dirty="0"/>
              <a:t>LFA 2.2 Part B – Learnings from our learning and assessment design</a:t>
            </a:r>
          </a:p>
        </p:txBody>
      </p:sp>
    </p:spTree>
    <p:extLst>
      <p:ext uri="{BB962C8B-B14F-4D97-AF65-F5344CB8AC3E}">
        <p14:creationId xmlns:p14="http://schemas.microsoft.com/office/powerpoint/2010/main" val="41184113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WebCM Documents" ma:contentTypeID="0x0101008840106FE30D4F50BC61A726A7CA6E3800A01D47DD30CBB54F95863B7DC80A2CEC" ma:contentTypeVersion="12" ma:contentTypeDescription="WebCM Documents Content Type" ma:contentTypeScope="" ma:versionID="e4139b3a0e7d3d8cb92e2992b6712403">
  <xsd:schema xmlns:xsd="http://www.w3.org/2001/XMLSchema" xmlns:xs="http://www.w3.org/2001/XMLSchema" xmlns:p="http://schemas.microsoft.com/office/2006/metadata/properties" xmlns:ns1="http://schemas.microsoft.com/sharepoint/v3" xmlns:ns2="76b566cd-adb9-46c2-964b-22eba181fd0b" xmlns:ns3="cb9114c1-daad-44dd-acad-30f4246641f2" targetNamespace="http://schemas.microsoft.com/office/2006/metadata/properties" ma:root="true" ma:fieldsID="df9e21a9d9be030ba6d9139b7d031c32" ns1:_="" ns2:_="" ns3:_="">
    <xsd:import namespace="http://schemas.microsoft.com/sharepoint/v3"/>
    <xsd:import namespace="76b566cd-adb9-46c2-964b-22eba181fd0b"/>
    <xsd:import namespace="cb9114c1-daad-44dd-acad-30f4246641f2"/>
    <xsd:element name="properties">
      <xsd:complexType>
        <xsd:sequence>
          <xsd:element name="documentManagement">
            <xsd:complexType>
              <xsd:all>
                <xsd:element ref="ns1:DEECD_Description" minOccurs="0"/>
                <xsd:element ref="ns1:DEECD_Publisher" minOccurs="0"/>
                <xsd:element ref="ns1:DEECD_Keywords" minOccurs="0"/>
                <xsd:element ref="ns1:DEECD_Expired" minOccurs="0"/>
                <xsd:element ref="ns2:PublishingStartDate" minOccurs="0"/>
                <xsd:element ref="ns1:PublishingExpirationDate" minOccurs="0"/>
                <xsd:element ref="ns3:TaxCatchAll" minOccurs="0"/>
                <xsd:element ref="ns2:pfad5814e62747ed9f131defefc62dac" minOccurs="0"/>
                <xsd:element ref="ns2:a319977fc8504e09982f090ae1d7c602" minOccurs="0"/>
                <xsd:element ref="ns2:ofbb8b9a280a423a91cf717fb81349cd" minOccurs="0"/>
                <xsd:element ref="ns2:b1688cb4a3a940449dc8286705012a42" minOccurs="0"/>
                <xsd:element ref="ns2:hyperlink" minOccurs="0"/>
                <xsd:element ref="ns2:hyperlink2"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ECD_Description" ma:index="2" nillable="true" ma:displayName="Description" ma:description="" ma:internalName="DEECD_Description">
      <xsd:simpleType>
        <xsd:restriction base="dms:Note">
          <xsd:maxLength value="255"/>
        </xsd:restriction>
      </xsd:simpleType>
    </xsd:element>
    <xsd:element name="DEECD_Publisher" ma:index="3" nillable="true" ma:displayName="Publisher" ma:default="Department of Education and Training" ma:internalName="DEECD_Publisher">
      <xsd:simpleType>
        <xsd:restriction base="dms:Text">
          <xsd:maxLength value="255"/>
        </xsd:restriction>
      </xsd:simpleType>
    </xsd:element>
    <xsd:element name="DEECD_Keywords" ma:index="7" nillable="true" ma:displayName="Keywords" ma:internalName="DEECD_Keywords">
      <xsd:simpleType>
        <xsd:restriction base="dms:Note">
          <xsd:maxLength value="255"/>
        </xsd:restriction>
      </xsd:simpleType>
    </xsd:element>
    <xsd:element name="DEECD_Expired" ma:index="8" nillable="true" ma:displayName="Expired" ma:default="0" ma:internalName="DEECD_Expired">
      <xsd:simpleType>
        <xsd:restriction base="dms:Boolean"/>
      </xsd:simpleType>
    </xsd:element>
    <xsd:element name="PublishingExpirationDate" ma:index="10"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76b566cd-adb9-46c2-964b-22eba181fd0b" elementFormDefault="qualified">
    <xsd:import namespace="http://schemas.microsoft.com/office/2006/documentManagement/types"/>
    <xsd:import namespace="http://schemas.microsoft.com/office/infopath/2007/PartnerControls"/>
    <xsd:element name="PublishingStartDate" ma:index="9" nillable="true" ma:displayName="Scheduling Start Date" ma:internalName="PublishingStartDate">
      <xsd:simpleType>
        <xsd:restriction base="dms:Unknown"/>
      </xsd:simpleType>
    </xsd:element>
    <xsd:element name="pfad5814e62747ed9f131defefc62dac" ma:index="19" nillable="true" ma:taxonomy="true" ma:internalName="pfad5814e62747ed9f131defefc62dac" ma:taxonomyFieldName="DEECD_SubjectCategory" ma:displayName="Subject Category" ma:readOnly="false" ma:fieldId="{9fad5814-e627-47ed-9f13-1defefc62dac}" ma:sspId="272df97b-2740-40bb-9c0d-572a441144cd" ma:termSetId="cc6468fc-15c3-4209-9517-a733b6c80435" ma:anchorId="00000000-0000-0000-0000-000000000000" ma:open="false" ma:isKeyword="false">
      <xsd:complexType>
        <xsd:sequence>
          <xsd:element ref="pc:Terms" minOccurs="0" maxOccurs="1"/>
        </xsd:sequence>
      </xsd:complexType>
    </xsd:element>
    <xsd:element name="a319977fc8504e09982f090ae1d7c602" ma:index="20" nillable="true" ma:taxonomy="true" ma:internalName="a319977fc8504e09982f090ae1d7c602" ma:taxonomyFieldName="DEECD_ItemType" ma:displayName="Item Type" ma:default="101;#Page|eb523acf-a821-456c-a76b-7607578309d7" ma:fieldId="{a319977f-c850-4e09-982f-090ae1d7c602}" ma:sspId="272df97b-2740-40bb-9c0d-572a441144cd" ma:termSetId="87a54e1a-a086-4056-9430-e3def70b5bc0" ma:anchorId="00000000-0000-0000-0000-000000000000" ma:open="false" ma:isKeyword="false">
      <xsd:complexType>
        <xsd:sequence>
          <xsd:element ref="pc:Terms" minOccurs="0" maxOccurs="1"/>
        </xsd:sequence>
      </xsd:complexType>
    </xsd:element>
    <xsd:element name="ofbb8b9a280a423a91cf717fb81349cd" ma:index="21" nillable="true" ma:taxonomy="true" ma:internalName="ofbb8b9a280a423a91cf717fb81349cd" ma:taxonomyFieldName="DEECD_Author" ma:displayName="Author" ma:default="94;#Education|5232e41c-5101-41fe-b638-7d41d1371531" ma:fieldId="{8fbb8b9a-280a-423a-91cf-717fb81349cd}" ma:sspId="272df97b-2740-40bb-9c0d-572a441144cd" ma:termSetId="f9681774-4169-418a-ae49-9bc331f72a4f" ma:anchorId="00000000-0000-0000-0000-000000000000" ma:open="false" ma:isKeyword="false">
      <xsd:complexType>
        <xsd:sequence>
          <xsd:element ref="pc:Terms" minOccurs="0" maxOccurs="1"/>
        </xsd:sequence>
      </xsd:complexType>
    </xsd:element>
    <xsd:element name="b1688cb4a3a940449dc8286705012a42" ma:index="22" nillable="true" ma:taxonomy="true" ma:internalName="b1688cb4a3a940449dc8286705012a42" ma:taxonomyFieldName="DEECD_Audience" ma:displayName="Audience" ma:fieldId="{b1688cb4-a3a9-4044-9dc8-286705012a42}" ma:taxonomyMulti="true" ma:sspId="272df97b-2740-40bb-9c0d-572a441144cd" ma:termSetId="af0be819-ce00-4865-904d-8408c82c2300" ma:anchorId="00000000-0000-0000-0000-000000000000" ma:open="false" ma:isKeyword="false">
      <xsd:complexType>
        <xsd:sequence>
          <xsd:element ref="pc:Terms" minOccurs="0" maxOccurs="1"/>
        </xsd:sequence>
      </xsd:complexType>
    </xsd:element>
    <xsd:element name="hyperlink" ma:index="24" nillable="true" ma:displayName="hyperlink" ma:format="Hyperlink" ma:internalName="hyperlink">
      <xsd:complexType>
        <xsd:complexContent>
          <xsd:extension base="dms:URL">
            <xsd:sequence>
              <xsd:element name="Url" type="dms:ValidUrl" minOccurs="0" nillable="true"/>
              <xsd:element name="Description" type="xsd:string" nillable="true"/>
            </xsd:sequence>
          </xsd:extension>
        </xsd:complexContent>
      </xsd:complexType>
    </xsd:element>
    <xsd:element name="hyperlink2" ma:index="25" nillable="true" ma:displayName="hyperlink2" ma:format="Hyperlink" ma:internalName="hyperlink2" ma:readOnly="false">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cb9114c1-daad-44dd-acad-30f4246641f2"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d7017a8d-dd8f-40f0-bbcf-d0d7f718f6eb}" ma:internalName="TaxCatchAll" ma:showField="CatchAllData" ma:web="cb9114c1-daad-44dd-acad-30f4246641f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b9114c1-daad-44dd-acad-30f4246641f2">
      <Value>101</Value>
      <Value>94</Value>
    </TaxCatchAll>
    <DEECD_Publisher xmlns="http://schemas.microsoft.com/sharepoint/v3">Department of Education and Training</DEECD_Publisher>
    <hyperlink xmlns="76b566cd-adb9-46c2-964b-22eba181fd0b">
      <Url xsi:nil="true"/>
      <Description xsi:nil="true"/>
    </hyperlink>
    <a319977fc8504e09982f090ae1d7c602 xmlns="76b566cd-adb9-46c2-964b-22eba181fd0b">
      <Terms xmlns="http://schemas.microsoft.com/office/infopath/2007/PartnerControls">
        <TermInfo xmlns="http://schemas.microsoft.com/office/infopath/2007/PartnerControls">
          <TermName xmlns="http://schemas.microsoft.com/office/infopath/2007/PartnerControls">Page</TermName>
          <TermId xmlns="http://schemas.microsoft.com/office/infopath/2007/PartnerControls">eb523acf-a821-456c-a76b-7607578309d7</TermId>
        </TermInfo>
      </Terms>
    </a319977fc8504e09982f090ae1d7c602>
    <DEECD_Expired xmlns="http://schemas.microsoft.com/sharepoint/v3">false</DEECD_Expired>
    <DEECD_Keywords xmlns="http://schemas.microsoft.com/sharepoint/v3" xsi:nil="true"/>
    <PublishingExpirationDate xmlns="http://schemas.microsoft.com/sharepoint/v3" xsi:nil="true"/>
    <DEECD_Description xmlns="http://schemas.microsoft.com/sharepoint/v3">Investigation_B_Booklet_Strengthening_assessment_design</DEECD_Description>
    <b1688cb4a3a940449dc8286705012a42 xmlns="76b566cd-adb9-46c2-964b-22eba181fd0b">
      <Terms xmlns="http://schemas.microsoft.com/office/infopath/2007/PartnerControls"/>
    </b1688cb4a3a940449dc8286705012a42>
    <hyperlink2 xmlns="76b566cd-adb9-46c2-964b-22eba181fd0b">
      <Url xsi:nil="true"/>
      <Description xsi:nil="true"/>
    </hyperlink2>
    <PublishingStartDate xmlns="76b566cd-adb9-46c2-964b-22eba181fd0b" xsi:nil="true"/>
    <ofbb8b9a280a423a91cf717fb81349cd xmlns="76b566cd-adb9-46c2-964b-22eba181fd0b">
      <Terms xmlns="http://schemas.microsoft.com/office/infopath/2007/PartnerControls">
        <TermInfo xmlns="http://schemas.microsoft.com/office/infopath/2007/PartnerControls">
          <TermName xmlns="http://schemas.microsoft.com/office/infopath/2007/PartnerControls">Education</TermName>
          <TermId xmlns="http://schemas.microsoft.com/office/infopath/2007/PartnerControls">5232e41c-5101-41fe-b638-7d41d1371531</TermId>
        </TermInfo>
      </Terms>
    </ofbb8b9a280a423a91cf717fb81349cd>
    <pfad5814e62747ed9f131defefc62dac xmlns="76b566cd-adb9-46c2-964b-22eba181fd0b">
      <Terms xmlns="http://schemas.microsoft.com/office/infopath/2007/PartnerControls"/>
    </pfad5814e62747ed9f131defefc62dac>
  </documentManagement>
</p:properties>
</file>

<file path=customXml/item4.xml><?xml version="1.0" encoding="utf-8"?>
<ct:contentTypeSchema xmlns:ct="http://schemas.microsoft.com/office/2006/metadata/contentType" xmlns:ma="http://schemas.microsoft.com/office/2006/metadata/properties/metaAttributes" ct:_="" ma:_="" ma:contentTypeName="DET Document" ma:contentTypeID="0x010100BD1BBB31FF72D64FA07E4D93243CC72E000D2FAE6D2C888D43B5037E362786427D" ma:contentTypeVersion="3" ma:contentTypeDescription="DET Document" ma:contentTypeScope="" ma:versionID="f43ccf7f861ea94d5a2e8fb73a12e382">
  <xsd:schema xmlns:xsd="http://www.w3.org/2001/XMLSchema" xmlns:xs="http://www.w3.org/2001/XMLSchema" xmlns:p="http://schemas.microsoft.com/office/2006/metadata/properties" xmlns:ns1="http://schemas.microsoft.com/sharepoint/v3" xmlns:ns2="http://schemas.microsoft.com/Sharepoint/v3" xmlns:ns3="1697feb4-41be-4414-9a7d-fe2ac66ee798" targetNamespace="http://schemas.microsoft.com/office/2006/metadata/properties" ma:root="true" ma:fieldsID="a3b99f7581ff6c32529558dea44319bc" ns1:_="" ns2:_="" ns3:_="">
    <xsd:import namespace="http://schemas.microsoft.com/sharepoint/v3"/>
    <xsd:import namespace="http://schemas.microsoft.com/Sharepoint/v3"/>
    <xsd:import namespace="1697feb4-41be-4414-9a7d-fe2ac66ee798"/>
    <xsd:element name="properties">
      <xsd:complexType>
        <xsd:sequence>
          <xsd:element name="documentManagement">
            <xsd:complexType>
              <xsd:all>
                <xsd:element ref="ns2:DET_EDRMS_Date" minOccurs="0"/>
                <xsd:element ref="ns2:DET_EDRMS_Author" minOccurs="0"/>
                <xsd:element ref="ns3:TaxCatchAll" minOccurs="0"/>
                <xsd:element ref="ns3:TaxCatchAllLabel" minOccurs="0"/>
                <xsd:element ref="ns2:DET_EDRMS_Description" minOccurs="0"/>
                <xsd:element ref="ns1:PublishingContact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ContactName" ma:index="13" nillable="true" ma:displayName="Contact Name" ma:description="Contact Name is a site column created by the Publishing feature. It is used on the Page Content Type as the name of the person or group who is the contact person for the page." ma:hidden="true" ma:internalName="PublishingContactName" ma:readOnly="fals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_EDRMS_Date" ma:index="8" nillable="true" ma:displayName="Date" ma:format="DateOnly" ma:hidden="true" ma:internalName="DET_EDRMS_Date" ma:readOnly="false">
      <xsd:simpleType>
        <xsd:restriction base="dms:DateTime"/>
      </xsd:simpleType>
    </xsd:element>
    <xsd:element name="DET_EDRMS_Author" ma:index="9" nillable="true" ma:displayName="Author" ma:hidden="true" ma:internalName="DET_EDRMS_Author" ma:readOnly="false">
      <xsd:simpleType>
        <xsd:restriction base="dms:Text">
          <xsd:maxLength value="255"/>
        </xsd:restriction>
      </xsd:simpleType>
    </xsd:element>
    <xsd:element name="DET_EDRMS_Description" ma:index="12" nillable="true" ma:displayName="Document Description" ma:description="" ma:hidden="true" ma:internalName="DET_EDRMS_Description" ma:readOnly="fals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697feb4-41be-4414-9a7d-fe2ac66ee798" elementFormDefault="qualified">
    <xsd:import namespace="http://schemas.microsoft.com/office/2006/documentManagement/types"/>
    <xsd:import namespace="http://schemas.microsoft.com/office/infopath/2007/PartnerControls"/>
    <xsd:element name="TaxCatchAll" ma:index="10" nillable="true" ma:displayName="Taxonomy Catch All Column" ma:description="" ma:hidden="true" ma:list="{a9400b91-d0af-41a4-abe2-afdb3d462fe8}" ma:internalName="TaxCatchAll" ma:showField="CatchAllData" ma:web="1697feb4-41be-4414-9a7d-fe2ac66ee798">
      <xsd:complexType>
        <xsd:complexContent>
          <xsd:extension base="dms:MultiChoiceLookup">
            <xsd:sequence>
              <xsd:element name="Value" type="dms:Lookup" maxOccurs="unbounded" minOccurs="0" nillable="true"/>
            </xsd:sequence>
          </xsd:extension>
        </xsd:complexContent>
      </xsd:complexType>
    </xsd:element>
    <xsd:element name="TaxCatchAllLabel" ma:index="11" nillable="true" ma:displayName="Taxonomy Catch All Column1" ma:description="" ma:hidden="true" ma:list="{a9400b91-d0af-41a4-abe2-afdb3d462fe8}" ma:internalName="TaxCatchAllLabel" ma:readOnly="true" ma:showField="CatchAllDataLabel" ma:web="1697feb4-41be-4414-9a7d-fe2ac66ee798">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8C6A8A9-3C3C-48AB-AA1C-9C7E50913F8C}"/>
</file>

<file path=customXml/itemProps2.xml><?xml version="1.0" encoding="utf-8"?>
<ds:datastoreItem xmlns:ds="http://schemas.openxmlformats.org/officeDocument/2006/customXml" ds:itemID="{5EE9B132-7546-4162-A03A-D1B1BAE5FEFE}">
  <ds:schemaRefs>
    <ds:schemaRef ds:uri="http://schemas.microsoft.com/sharepoint/v3/contenttype/forms"/>
  </ds:schemaRefs>
</ds:datastoreItem>
</file>

<file path=customXml/itemProps3.xml><?xml version="1.0" encoding="utf-8"?>
<ds:datastoreItem xmlns:ds="http://schemas.openxmlformats.org/officeDocument/2006/customXml" ds:itemID="{1ED4066C-FB58-4176-A06C-82531B29B0F1}">
  <ds:schemaRefs>
    <ds:schemaRef ds:uri="http://schemas.microsoft.com/office/2006/metadata/properties"/>
    <ds:schemaRef ds:uri="http://schemas.openxmlformats.org/package/2006/metadata/core-properties"/>
    <ds:schemaRef ds:uri="http://www.w3.org/XML/1998/namespace"/>
    <ds:schemaRef ds:uri="http://schemas.microsoft.com/office/2006/documentManagement/types"/>
    <ds:schemaRef ds:uri="http://purl.org/dc/elements/1.1/"/>
    <ds:schemaRef ds:uri="http://schemas.microsoft.com/Sharepoint/v3"/>
    <ds:schemaRef ds:uri="http://schemas.microsoft.com/office/infopath/2007/PartnerControls"/>
    <ds:schemaRef ds:uri="http://purl.org/dc/dcmitype/"/>
    <ds:schemaRef ds:uri="1697feb4-41be-4414-9a7d-fe2ac66ee798"/>
    <ds:schemaRef ds:uri="http://schemas.microsoft.com/sharepoint/v3"/>
    <ds:schemaRef ds:uri="http://purl.org/dc/terms/"/>
  </ds:schemaRefs>
</ds:datastoreItem>
</file>

<file path=customXml/itemProps4.xml><?xml version="1.0" encoding="utf-8"?>
<ds:datastoreItem xmlns:ds="http://schemas.openxmlformats.org/officeDocument/2006/customXml" ds:itemID="{28605A1F-C29E-458D-9701-2802465373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
    <ds:schemaRef ds:uri="1697feb4-41be-4414-9a7d-fe2ac66ee7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1307</TotalTime>
  <Words>1850</Words>
  <Application>Microsoft Office PowerPoint</Application>
  <PresentationFormat>Widescreen</PresentationFormat>
  <Paragraphs>248</Paragraphs>
  <Slides>15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Calibri Light</vt:lpstr>
      <vt:lpstr>Pete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Larissa Raymond</dc:creator>
  <cp:lastModifiedBy>Christina Tropea</cp:lastModifiedBy>
  <cp:revision>14</cp:revision>
  <dcterms:created xsi:type="dcterms:W3CDTF">2022-06-30T22:06:35Z</dcterms:created>
  <dcterms:modified xsi:type="dcterms:W3CDTF">2022-10-09T12:07:03Z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0x0101008840106FE30D4F50BC61A726A7CA6E3800A01D47DD30CBB54F95863B7DC80A2CEC</vt:lpwstr>
  </property>
  <property fmtid="{D5CDD505-2E9C-101B-9397-08002B2CF9AE}" pid="3" name="RecordPoint_WorkflowType">
    <vt:lpwstr>ActiveSubmitStub</vt:lpwstr>
  </property>
  <property fmtid="{D5CDD505-2E9C-101B-9397-08002B2CF9AE}" pid="4" name="RecordPoint_ActiveItemSiteId">
    <vt:lpwstr>{d588aa34-07a3-4d59-b975-b2f7c5ef7a89}</vt:lpwstr>
  </property>
  <property fmtid="{D5CDD505-2E9C-101B-9397-08002B2CF9AE}" pid="5" name="RecordPoint_ActiveItemListId">
    <vt:lpwstr>{c90a11d1-b68f-4abe-81d9-a993f14cf57c}</vt:lpwstr>
  </property>
  <property fmtid="{D5CDD505-2E9C-101B-9397-08002B2CF9AE}" pid="6" name="RecordPoint_ActiveItemUniqueId">
    <vt:lpwstr>{debbc8ad-d6cd-44da-8f8c-b7ebd7941c31}</vt:lpwstr>
  </property>
  <property fmtid="{D5CDD505-2E9C-101B-9397-08002B2CF9AE}" pid="7" name="RecordPoint_ActiveItemWebId">
    <vt:lpwstr>{1697feb4-41be-4414-9a7d-fe2ac66ee798}</vt:lpwstr>
  </property>
  <property fmtid="{D5CDD505-2E9C-101B-9397-08002B2CF9AE}" pid="8" name="RecordPoint_RecordNumberSubmitted">
    <vt:lpwstr>R20220488225</vt:lpwstr>
  </property>
  <property fmtid="{D5CDD505-2E9C-101B-9397-08002B2CF9AE}" pid="9" name="RecordPoint_SubmissionCompleted">
    <vt:lpwstr>2022-09-24T22:30:10.4990882+10:00</vt:lpwstr>
  </property>
  <property fmtid="{D5CDD505-2E9C-101B-9397-08002B2CF9AE}" pid="10" name="DEECD_Author">
    <vt:lpwstr>94;#Education|5232e41c-5101-41fe-b638-7d41d1371531</vt:lpwstr>
  </property>
  <property fmtid="{D5CDD505-2E9C-101B-9397-08002B2CF9AE}" pid="11" name="DEECD_ItemType">
    <vt:lpwstr>101;#Page|eb523acf-a821-456c-a76b-7607578309d7</vt:lpwstr>
  </property>
  <property fmtid="{D5CDD505-2E9C-101B-9397-08002B2CF9AE}" pid="12" name="DEECD_SubjectCategory">
    <vt:lpwstr/>
  </property>
  <property fmtid="{D5CDD505-2E9C-101B-9397-08002B2CF9AE}" pid="13" name="DEECD_Audience">
    <vt:lpwstr/>
  </property>
</Properties>
</file>